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1"/>
    <p:sldMasterId id="2147483679" r:id="rId12"/>
  </p:sldMasterIdLst>
  <p:notesMasterIdLst>
    <p:notesMasterId r:id="rId32"/>
  </p:notesMasterIdLst>
  <p:handoutMasterIdLst>
    <p:handoutMasterId r:id="rId33"/>
  </p:handoutMasterIdLst>
  <p:sldIdLst>
    <p:sldId id="1209" r:id="rId13"/>
    <p:sldId id="5400" r:id="rId14"/>
    <p:sldId id="5455" r:id="rId15"/>
    <p:sldId id="5458" r:id="rId16"/>
    <p:sldId id="1174" r:id="rId17"/>
    <p:sldId id="608" r:id="rId18"/>
    <p:sldId id="270" r:id="rId19"/>
    <p:sldId id="5454" r:id="rId20"/>
    <p:sldId id="5460" r:id="rId21"/>
    <p:sldId id="5459" r:id="rId22"/>
    <p:sldId id="5461" r:id="rId23"/>
    <p:sldId id="5456" r:id="rId24"/>
    <p:sldId id="593" r:id="rId25"/>
    <p:sldId id="4924" r:id="rId26"/>
    <p:sldId id="325" r:id="rId27"/>
    <p:sldId id="5443" r:id="rId28"/>
    <p:sldId id="5453" r:id="rId29"/>
    <p:sldId id="5457" r:id="rId30"/>
    <p:sldId id="5441" r:id="rId31"/>
  </p:sldIdLst>
  <p:sldSz cx="12192000" cy="6858000"/>
  <p:notesSz cx="6858000" cy="9144000"/>
  <p:embeddedFontLst>
    <p:embeddedFont>
      <p:font typeface="Calibri" panose="020F0502020204030204" pitchFamily="34" charset="0"/>
      <p:regular r:id="rId34"/>
      <p:bold r:id="rId35"/>
      <p:italic r:id="rId36"/>
      <p:boldItalic r:id="rId37"/>
    </p:embeddedFont>
    <p:embeddedFont>
      <p:font typeface="Calibri Light" panose="020F0302020204030204" pitchFamily="34" charset="0"/>
      <p:regular r:id="rId38"/>
      <p:italic r:id="rId39"/>
    </p:embeddedFont>
    <p:embeddedFont>
      <p:font typeface="Franklin Gothic Medium Cond" panose="020B0606030402020204" pitchFamily="34" charset="0"/>
      <p:regular r:id="rId40"/>
    </p:embeddedFont>
    <p:embeddedFont>
      <p:font typeface="Lato" panose="020B0604020202020204" charset="0"/>
      <p:regular r:id="rId41"/>
      <p:bold r:id="rId42"/>
      <p:italic r:id="rId43"/>
      <p:boldItalic r:id="rId44"/>
    </p:embeddedFont>
    <p:embeddedFont>
      <p:font typeface="Open Sans" panose="020B0606030504020204" pitchFamily="34" charset="0"/>
      <p:regular r:id="rId45"/>
      <p:bold r:id="rId46"/>
      <p:italic r:id="rId47"/>
      <p:boldItalic r:id="rId48"/>
    </p:embeddedFont>
  </p:embeddedFontLst>
  <p:custDataLst>
    <p:custData r:id="rId7"/>
    <p:custData r:id="rId9"/>
    <p:custData r:id="rId1"/>
    <p:custData r:id="rId2"/>
    <p:custData r:id="rId3"/>
    <p:custData r:id="rId10"/>
    <p:custData r:id="rId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K Owen" initials="KO" lastIdx="1" clrIdx="0">
    <p:extLst>
      <p:ext uri="{19B8F6BF-5375-455C-9EA6-DF929625EA0E}">
        <p15:presenceInfo xmlns:p15="http://schemas.microsoft.com/office/powerpoint/2012/main" userId="S::kowen@huronconsultinggroup.com::3553e963-7ad8-4f07-bea8-4b187239df7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58C"/>
    <a:srgbClr val="DC8633"/>
    <a:srgbClr val="000000"/>
    <a:srgbClr val="6BBBAE"/>
    <a:srgbClr val="005091"/>
    <a:srgbClr val="F1BE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98" autoAdjust="0"/>
    <p:restoredTop sz="72628" autoAdjust="0"/>
  </p:normalViewPr>
  <p:slideViewPr>
    <p:cSldViewPr snapToGrid="0">
      <p:cViewPr varScale="1">
        <p:scale>
          <a:sx n="79" d="100"/>
          <a:sy n="79" d="100"/>
        </p:scale>
        <p:origin x="1686" y="96"/>
      </p:cViewPr>
      <p:guideLst/>
    </p:cSldViewPr>
  </p:slideViewPr>
  <p:notesTextViewPr>
    <p:cViewPr>
      <p:scale>
        <a:sx n="1" d="1"/>
        <a:sy n="1" d="1"/>
      </p:scale>
      <p:origin x="0" y="0"/>
    </p:cViewPr>
  </p:notesTextViewPr>
  <p:notesViewPr>
    <p:cSldViewPr snapToGrid="0">
      <p:cViewPr varScale="1">
        <p:scale>
          <a:sx n="62" d="100"/>
          <a:sy n="62" d="100"/>
        </p:scale>
        <p:origin x="315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font" Target="fonts/font6.fntdata"/><Relationship Id="rId21" Type="http://schemas.openxmlformats.org/officeDocument/2006/relationships/slide" Target="slides/slide9.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presProps" Target="presProp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xml"/><Relationship Id="rId24" Type="http://schemas.openxmlformats.org/officeDocument/2006/relationships/slide" Target="slides/slide12.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tableStyles" Target="tableStyles.xml"/><Relationship Id="rId5" Type="http://schemas.openxmlformats.org/officeDocument/2006/relationships/customXml" Target="../customXml/item5.xml"/><Relationship Id="rId10" Type="http://schemas.openxmlformats.org/officeDocument/2006/relationships/customXml" Target="../customXml/item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font" Target="fonts/font11.fntdata"/><Relationship Id="rId52"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customXml" Target="../customXml/item8.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Master" Target="slideMasters/slideMaster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8.xml"/><Relationship Id="rId41"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font" Target="fonts/font3.fntdata"/><Relationship Id="rId49"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F69249-345A-434C-9F35-FB265DCF46C0}"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C3E7AD66-92B6-4CD0-A852-1F69FAE6CA9F}">
      <dgm:prSet/>
      <dgm:spPr/>
      <dgm:t>
        <a:bodyPr/>
        <a:lstStyle/>
        <a:p>
          <a:r>
            <a:rPr lang="en-US" dirty="0"/>
            <a:t>In the past week, what’s 1 Connect to Purpose that you have gathered? If it’s not a full story, it can be a vignette, a moment, an image, a meme.  </a:t>
          </a:r>
        </a:p>
      </dgm:t>
    </dgm:pt>
    <dgm:pt modelId="{14C682A8-CDAE-4445-BCC9-A6869854DAE3}" type="parTrans" cxnId="{2B47FD1C-F7EA-4F69-8088-142E0BFBC8F6}">
      <dgm:prSet/>
      <dgm:spPr/>
      <dgm:t>
        <a:bodyPr/>
        <a:lstStyle/>
        <a:p>
          <a:endParaRPr lang="en-US"/>
        </a:p>
      </dgm:t>
    </dgm:pt>
    <dgm:pt modelId="{B5756BD9-5233-449B-BA00-9E45F30EE39B}" type="sibTrans" cxnId="{2B47FD1C-F7EA-4F69-8088-142E0BFBC8F6}">
      <dgm:prSet/>
      <dgm:spPr/>
      <dgm:t>
        <a:bodyPr/>
        <a:lstStyle/>
        <a:p>
          <a:endParaRPr lang="en-US"/>
        </a:p>
      </dgm:t>
    </dgm:pt>
    <dgm:pt modelId="{16A71664-DC51-4EF1-9CB9-F91B3F684CE0}">
      <dgm:prSet/>
      <dgm:spPr/>
      <dgm:t>
        <a:bodyPr/>
        <a:lstStyle/>
        <a:p>
          <a:r>
            <a:rPr lang="en-US" dirty="0"/>
            <a:t>Practice telling a new Connect to Purpose story to your breakout group. You can gather more stories this way!</a:t>
          </a:r>
        </a:p>
      </dgm:t>
    </dgm:pt>
    <dgm:pt modelId="{A423DB00-6DFD-48F9-81F1-A9EB1C62F75F}" type="parTrans" cxnId="{22CE6385-5D29-4AE6-91B2-DC5B5264976C}">
      <dgm:prSet/>
      <dgm:spPr/>
      <dgm:t>
        <a:bodyPr/>
        <a:lstStyle/>
        <a:p>
          <a:endParaRPr lang="en-US"/>
        </a:p>
      </dgm:t>
    </dgm:pt>
    <dgm:pt modelId="{A705A279-98F1-4E95-A00C-EB948A46CD62}" type="sibTrans" cxnId="{22CE6385-5D29-4AE6-91B2-DC5B5264976C}">
      <dgm:prSet/>
      <dgm:spPr/>
      <dgm:t>
        <a:bodyPr/>
        <a:lstStyle/>
        <a:p>
          <a:endParaRPr lang="en-US"/>
        </a:p>
      </dgm:t>
    </dgm:pt>
    <dgm:pt modelId="{4A0B3B79-0F53-420E-B35A-2F8173A126A4}">
      <dgm:prSet/>
      <dgm:spPr/>
      <dgm:t>
        <a:bodyPr/>
        <a:lstStyle/>
        <a:p>
          <a:r>
            <a:rPr lang="en-US" dirty="0"/>
            <a:t>Who is a leader that you work with who does a great job of Connecting to Purpose? How do they do it?</a:t>
          </a:r>
        </a:p>
      </dgm:t>
    </dgm:pt>
    <dgm:pt modelId="{0A920D55-C623-4D1F-BE0C-D8FC9020500C}" type="parTrans" cxnId="{4A8AAE3A-92FB-4368-82E4-560501509CF8}">
      <dgm:prSet/>
      <dgm:spPr/>
    </dgm:pt>
    <dgm:pt modelId="{1B2AB92F-D962-479C-9188-9FCCAD50AAC5}" type="sibTrans" cxnId="{4A8AAE3A-92FB-4368-82E4-560501509CF8}">
      <dgm:prSet/>
      <dgm:spPr/>
    </dgm:pt>
    <dgm:pt modelId="{7B527B41-E209-4AB5-B805-4FFD8B8B8840}" type="pres">
      <dgm:prSet presAssocID="{FFF69249-345A-434C-9F35-FB265DCF46C0}" presName="linear" presStyleCnt="0">
        <dgm:presLayoutVars>
          <dgm:animLvl val="lvl"/>
          <dgm:resizeHandles val="exact"/>
        </dgm:presLayoutVars>
      </dgm:prSet>
      <dgm:spPr/>
    </dgm:pt>
    <dgm:pt modelId="{84FACB8E-6A3A-440A-B08C-EC6CA5A3F21A}" type="pres">
      <dgm:prSet presAssocID="{4A0B3B79-0F53-420E-B35A-2F8173A126A4}" presName="parentText" presStyleLbl="node1" presStyleIdx="0" presStyleCnt="3" custLinFactY="-12500" custLinFactNeighborY="-100000">
        <dgm:presLayoutVars>
          <dgm:chMax val="0"/>
          <dgm:bulletEnabled val="1"/>
        </dgm:presLayoutVars>
      </dgm:prSet>
      <dgm:spPr/>
    </dgm:pt>
    <dgm:pt modelId="{339005B1-20B2-41A5-B66D-E58609479A78}" type="pres">
      <dgm:prSet presAssocID="{1B2AB92F-D962-479C-9188-9FCCAD50AAC5}" presName="spacer" presStyleCnt="0"/>
      <dgm:spPr/>
    </dgm:pt>
    <dgm:pt modelId="{1C4766FB-108C-4198-9654-0041392E0051}" type="pres">
      <dgm:prSet presAssocID="{C3E7AD66-92B6-4CD0-A852-1F69FAE6CA9F}" presName="parentText" presStyleLbl="node1" presStyleIdx="1" presStyleCnt="3" custLinFactY="-1654" custLinFactNeighborX="-1034" custLinFactNeighborY="-100000">
        <dgm:presLayoutVars>
          <dgm:chMax val="0"/>
          <dgm:bulletEnabled val="1"/>
        </dgm:presLayoutVars>
      </dgm:prSet>
      <dgm:spPr/>
    </dgm:pt>
    <dgm:pt modelId="{78207803-9EBC-4A9A-9F4E-C8B0C6EF3C84}" type="pres">
      <dgm:prSet presAssocID="{B5756BD9-5233-449B-BA00-9E45F30EE39B}" presName="spacer" presStyleCnt="0"/>
      <dgm:spPr/>
    </dgm:pt>
    <dgm:pt modelId="{FC934F01-9A42-4B8D-85DB-9EC8F62ACB8B}" type="pres">
      <dgm:prSet presAssocID="{16A71664-DC51-4EF1-9CB9-F91B3F684CE0}" presName="parentText" presStyleLbl="node1" presStyleIdx="2" presStyleCnt="3">
        <dgm:presLayoutVars>
          <dgm:chMax val="0"/>
          <dgm:bulletEnabled val="1"/>
        </dgm:presLayoutVars>
      </dgm:prSet>
      <dgm:spPr/>
    </dgm:pt>
  </dgm:ptLst>
  <dgm:cxnLst>
    <dgm:cxn modelId="{2B47FD1C-F7EA-4F69-8088-142E0BFBC8F6}" srcId="{FFF69249-345A-434C-9F35-FB265DCF46C0}" destId="{C3E7AD66-92B6-4CD0-A852-1F69FAE6CA9F}" srcOrd="1" destOrd="0" parTransId="{14C682A8-CDAE-4445-BCC9-A6869854DAE3}" sibTransId="{B5756BD9-5233-449B-BA00-9E45F30EE39B}"/>
    <dgm:cxn modelId="{4A8AAE3A-92FB-4368-82E4-560501509CF8}" srcId="{FFF69249-345A-434C-9F35-FB265DCF46C0}" destId="{4A0B3B79-0F53-420E-B35A-2F8173A126A4}" srcOrd="0" destOrd="0" parTransId="{0A920D55-C623-4D1F-BE0C-D8FC9020500C}" sibTransId="{1B2AB92F-D962-479C-9188-9FCCAD50AAC5}"/>
    <dgm:cxn modelId="{B687244D-31E7-4E4A-A028-9036524314A5}" type="presOf" srcId="{FFF69249-345A-434C-9F35-FB265DCF46C0}" destId="{7B527B41-E209-4AB5-B805-4FFD8B8B8840}" srcOrd="0" destOrd="0" presId="urn:microsoft.com/office/officeart/2005/8/layout/vList2"/>
    <dgm:cxn modelId="{5A373B79-96F6-4FF9-A4FA-1CBA2181461B}" type="presOf" srcId="{C3E7AD66-92B6-4CD0-A852-1F69FAE6CA9F}" destId="{1C4766FB-108C-4198-9654-0041392E0051}" srcOrd="0" destOrd="0" presId="urn:microsoft.com/office/officeart/2005/8/layout/vList2"/>
    <dgm:cxn modelId="{22CE6385-5D29-4AE6-91B2-DC5B5264976C}" srcId="{FFF69249-345A-434C-9F35-FB265DCF46C0}" destId="{16A71664-DC51-4EF1-9CB9-F91B3F684CE0}" srcOrd="2" destOrd="0" parTransId="{A423DB00-6DFD-48F9-81F1-A9EB1C62F75F}" sibTransId="{A705A279-98F1-4E95-A00C-EB948A46CD62}"/>
    <dgm:cxn modelId="{F31B0BAD-AB14-4F4F-A743-C01DC252FE08}" type="presOf" srcId="{4A0B3B79-0F53-420E-B35A-2F8173A126A4}" destId="{84FACB8E-6A3A-440A-B08C-EC6CA5A3F21A}" srcOrd="0" destOrd="0" presId="urn:microsoft.com/office/officeart/2005/8/layout/vList2"/>
    <dgm:cxn modelId="{EE1115CF-7C6C-4303-AEFF-6A0BDA227761}" type="presOf" srcId="{16A71664-DC51-4EF1-9CB9-F91B3F684CE0}" destId="{FC934F01-9A42-4B8D-85DB-9EC8F62ACB8B}" srcOrd="0" destOrd="0" presId="urn:microsoft.com/office/officeart/2005/8/layout/vList2"/>
    <dgm:cxn modelId="{545A3D34-222D-4FFA-B0B4-56E59C5BC2B8}" type="presParOf" srcId="{7B527B41-E209-4AB5-B805-4FFD8B8B8840}" destId="{84FACB8E-6A3A-440A-B08C-EC6CA5A3F21A}" srcOrd="0" destOrd="0" presId="urn:microsoft.com/office/officeart/2005/8/layout/vList2"/>
    <dgm:cxn modelId="{58BFF0E2-DDE0-4C64-975E-EC7A338620DB}" type="presParOf" srcId="{7B527B41-E209-4AB5-B805-4FFD8B8B8840}" destId="{339005B1-20B2-41A5-B66D-E58609479A78}" srcOrd="1" destOrd="0" presId="urn:microsoft.com/office/officeart/2005/8/layout/vList2"/>
    <dgm:cxn modelId="{13CE1A2C-971A-4FD9-AE6E-B08A4517E863}" type="presParOf" srcId="{7B527B41-E209-4AB5-B805-4FFD8B8B8840}" destId="{1C4766FB-108C-4198-9654-0041392E0051}" srcOrd="2" destOrd="0" presId="urn:microsoft.com/office/officeart/2005/8/layout/vList2"/>
    <dgm:cxn modelId="{DFB8723F-A658-4E85-BDA6-01C3EB4F5B20}" type="presParOf" srcId="{7B527B41-E209-4AB5-B805-4FFD8B8B8840}" destId="{78207803-9EBC-4A9A-9F4E-C8B0C6EF3C84}" srcOrd="3" destOrd="0" presId="urn:microsoft.com/office/officeart/2005/8/layout/vList2"/>
    <dgm:cxn modelId="{27700AAE-8B28-4774-880D-872F6835AC37}" type="presParOf" srcId="{7B527B41-E209-4AB5-B805-4FFD8B8B8840}" destId="{FC934F01-9A42-4B8D-85DB-9EC8F62ACB8B}"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FACB8E-6A3A-440A-B08C-EC6CA5A3F21A}">
      <dsp:nvSpPr>
        <dsp:cNvPr id="0" name=""/>
        <dsp:cNvSpPr/>
      </dsp:nvSpPr>
      <dsp:spPr>
        <a:xfrm>
          <a:off x="0" y="317902"/>
          <a:ext cx="8131497" cy="16497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Who is a leader that you work with who does a great job of Connecting to Purpose? How do they do it?</a:t>
          </a:r>
        </a:p>
      </dsp:txBody>
      <dsp:txXfrm>
        <a:off x="80532" y="398434"/>
        <a:ext cx="7970433" cy="1488636"/>
      </dsp:txXfrm>
    </dsp:sp>
    <dsp:sp modelId="{1C4766FB-108C-4198-9654-0041392E0051}">
      <dsp:nvSpPr>
        <dsp:cNvPr id="0" name=""/>
        <dsp:cNvSpPr/>
      </dsp:nvSpPr>
      <dsp:spPr>
        <a:xfrm>
          <a:off x="0" y="2232928"/>
          <a:ext cx="8131497" cy="164970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In the past week, what’s 1 Connect to Purpose that you have gathered? If it’s not a full story, it can be a vignette, a moment, an image, a meme.  </a:t>
          </a:r>
        </a:p>
      </dsp:txBody>
      <dsp:txXfrm>
        <a:off x="80532" y="2313460"/>
        <a:ext cx="7970433" cy="1488636"/>
      </dsp:txXfrm>
    </dsp:sp>
    <dsp:sp modelId="{FC934F01-9A42-4B8D-85DB-9EC8F62ACB8B}">
      <dsp:nvSpPr>
        <dsp:cNvPr id="0" name=""/>
        <dsp:cNvSpPr/>
      </dsp:nvSpPr>
      <dsp:spPr>
        <a:xfrm>
          <a:off x="0" y="4082715"/>
          <a:ext cx="8131497" cy="164970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Practice telling a new Connect to Purpose story to your breakout group. You can gather more stories this way!</a:t>
          </a:r>
        </a:p>
      </dsp:txBody>
      <dsp:txXfrm>
        <a:off x="80532" y="4163247"/>
        <a:ext cx="7970433" cy="148863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52A69C9-49E1-45F9-8B24-053791F90EF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3F9F56D-35A6-4A94-902E-9CAAD9A0F3E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9BB1C01-05EC-4FF2-886F-C8C64BF41FF8}" type="datetimeFigureOut">
              <a:rPr lang="en-US" smtClean="0"/>
              <a:t>11/25/2020</a:t>
            </a:fld>
            <a:endParaRPr lang="en-US" dirty="0"/>
          </a:p>
        </p:txBody>
      </p:sp>
      <p:sp>
        <p:nvSpPr>
          <p:cNvPr id="4" name="Footer Placeholder 3">
            <a:extLst>
              <a:ext uri="{FF2B5EF4-FFF2-40B4-BE49-F238E27FC236}">
                <a16:creationId xmlns:a16="http://schemas.microsoft.com/office/drawing/2014/main" id="{0EFA6821-7E93-4638-9F6D-82385C41E3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7E371D9-4F7A-4C6E-B21F-C5361C0078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18F0B00-3718-4E91-AA26-64AA7887509B}" type="slidenum">
              <a:rPr lang="en-US" smtClean="0"/>
              <a:t>‹#›</a:t>
            </a:fld>
            <a:endParaRPr lang="en-US" dirty="0"/>
          </a:p>
        </p:txBody>
      </p:sp>
    </p:spTree>
    <p:extLst>
      <p:ext uri="{BB962C8B-B14F-4D97-AF65-F5344CB8AC3E}">
        <p14:creationId xmlns:p14="http://schemas.microsoft.com/office/powerpoint/2010/main" val="22307316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4491DD-EE4E-45ED-BC19-2A1E46D0DCDE}" type="datetimeFigureOut">
              <a:rPr lang="en-US" smtClean="0"/>
              <a:t>11/25/2020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309B62-60E3-4C42-913D-8250DE8EA54F}" type="slidenum">
              <a:rPr lang="en-US" smtClean="0"/>
              <a:t>‹#›</a:t>
            </a:fld>
            <a:endParaRPr lang="en-US" dirty="0"/>
          </a:p>
        </p:txBody>
      </p:sp>
    </p:spTree>
    <p:extLst>
      <p:ext uri="{BB962C8B-B14F-4D97-AF65-F5344CB8AC3E}">
        <p14:creationId xmlns:p14="http://schemas.microsoft.com/office/powerpoint/2010/main" val="2274223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introductions, agenda for the day, use phone if needed for breakout rooms</a:t>
            </a:r>
          </a:p>
        </p:txBody>
      </p:sp>
      <p:sp>
        <p:nvSpPr>
          <p:cNvPr id="4" name="Slide Number Placeholder 3"/>
          <p:cNvSpPr>
            <a:spLocks noGrp="1"/>
          </p:cNvSpPr>
          <p:nvPr>
            <p:ph type="sldNum" sz="quarter" idx="10"/>
          </p:nvPr>
        </p:nvSpPr>
        <p:spPr/>
        <p:txBody>
          <a:bodyPr/>
          <a:lstStyle/>
          <a:p>
            <a:fld id="{1AA6FF21-C933-034E-8A18-3B504A3A00D6}" type="slidenum">
              <a:rPr lang="en-US" smtClean="0"/>
              <a:t>1</a:t>
            </a:fld>
            <a:endParaRPr lang="en-US" dirty="0"/>
          </a:p>
        </p:txBody>
      </p:sp>
    </p:spTree>
    <p:extLst>
      <p:ext uri="{BB962C8B-B14F-4D97-AF65-F5344CB8AC3E}">
        <p14:creationId xmlns:p14="http://schemas.microsoft.com/office/powerpoint/2010/main" val="2012677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a:xfrm>
            <a:off x="628650" y="755650"/>
            <a:ext cx="6718300" cy="3779838"/>
          </a:xfrm>
          <a:ln/>
        </p:spPr>
      </p:sp>
      <p:sp>
        <p:nvSpPr>
          <p:cNvPr id="292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
        <p:nvSpPr>
          <p:cNvPr id="292868" name="Header Placeholder 3"/>
          <p:cNvSpPr>
            <a:spLocks noGrp="1"/>
          </p:cNvSpPr>
          <p:nvPr>
            <p:ph type="hdr" sz="quarter"/>
          </p:nvPr>
        </p:nvSpPr>
        <p:spPr>
          <a:xfrm>
            <a:off x="1" y="5"/>
            <a:ext cx="3456387" cy="50440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014" tIns="49008" rIns="98014" bIns="49008"/>
          <a:lstStyle>
            <a:lvl1pPr defTabSz="1026578" eaLnBrk="0" hangingPunct="0">
              <a:defRPr sz="2600">
                <a:solidFill>
                  <a:schemeClr val="tx1"/>
                </a:solidFill>
                <a:latin typeface="Arial" charset="0"/>
                <a:ea typeface="ＭＳ Ｐゴシック" pitchFamily="34" charset="-128"/>
              </a:defRPr>
            </a:lvl1pPr>
            <a:lvl2pPr marL="829772" indent="-319143" defTabSz="1026578" eaLnBrk="0" hangingPunct="0">
              <a:defRPr sz="2600">
                <a:solidFill>
                  <a:schemeClr val="tx1"/>
                </a:solidFill>
                <a:latin typeface="Arial" charset="0"/>
                <a:ea typeface="ＭＳ Ｐゴシック" pitchFamily="34" charset="-128"/>
              </a:defRPr>
            </a:lvl2pPr>
            <a:lvl3pPr marL="1276572" indent="-255315" defTabSz="1026578" eaLnBrk="0" hangingPunct="0">
              <a:defRPr sz="2600">
                <a:solidFill>
                  <a:schemeClr val="tx1"/>
                </a:solidFill>
                <a:latin typeface="Arial" charset="0"/>
                <a:ea typeface="ＭＳ Ｐゴシック" pitchFamily="34" charset="-128"/>
              </a:defRPr>
            </a:lvl3pPr>
            <a:lvl4pPr marL="1787201" indent="-255315" defTabSz="1026578" eaLnBrk="0" hangingPunct="0">
              <a:defRPr sz="2600">
                <a:solidFill>
                  <a:schemeClr val="tx1"/>
                </a:solidFill>
                <a:latin typeface="Arial" charset="0"/>
                <a:ea typeface="ＭＳ Ｐゴシック" pitchFamily="34" charset="-128"/>
              </a:defRPr>
            </a:lvl4pPr>
            <a:lvl5pPr marL="2297830" indent="-255315" defTabSz="1026578" eaLnBrk="0" hangingPunct="0">
              <a:defRPr sz="2600">
                <a:solidFill>
                  <a:schemeClr val="tx1"/>
                </a:solidFill>
                <a:latin typeface="Arial" charset="0"/>
                <a:ea typeface="ＭＳ Ｐゴシック" pitchFamily="34" charset="-128"/>
              </a:defRPr>
            </a:lvl5pPr>
            <a:lvl6pPr marL="2808458" indent="-255315" defTabSz="1026578" eaLnBrk="0" fontAlgn="base" hangingPunct="0">
              <a:spcBef>
                <a:spcPct val="0"/>
              </a:spcBef>
              <a:spcAft>
                <a:spcPct val="0"/>
              </a:spcAft>
              <a:defRPr sz="2600">
                <a:solidFill>
                  <a:schemeClr val="tx1"/>
                </a:solidFill>
                <a:latin typeface="Arial" charset="0"/>
                <a:ea typeface="ＭＳ Ｐゴシック" pitchFamily="34" charset="-128"/>
              </a:defRPr>
            </a:lvl6pPr>
            <a:lvl7pPr marL="3319087" indent="-255315" defTabSz="1026578" eaLnBrk="0" fontAlgn="base" hangingPunct="0">
              <a:spcBef>
                <a:spcPct val="0"/>
              </a:spcBef>
              <a:spcAft>
                <a:spcPct val="0"/>
              </a:spcAft>
              <a:defRPr sz="2600">
                <a:solidFill>
                  <a:schemeClr val="tx1"/>
                </a:solidFill>
                <a:latin typeface="Arial" charset="0"/>
                <a:ea typeface="ＭＳ Ｐゴシック" pitchFamily="34" charset="-128"/>
              </a:defRPr>
            </a:lvl7pPr>
            <a:lvl8pPr marL="3829715" indent="-255315" defTabSz="1026578" eaLnBrk="0" fontAlgn="base" hangingPunct="0">
              <a:spcBef>
                <a:spcPct val="0"/>
              </a:spcBef>
              <a:spcAft>
                <a:spcPct val="0"/>
              </a:spcAft>
              <a:defRPr sz="2600">
                <a:solidFill>
                  <a:schemeClr val="tx1"/>
                </a:solidFill>
                <a:latin typeface="Arial" charset="0"/>
                <a:ea typeface="ＭＳ Ｐゴシック" pitchFamily="34" charset="-128"/>
              </a:defRPr>
            </a:lvl8pPr>
            <a:lvl9pPr marL="4340343" indent="-255315" defTabSz="1026578" eaLnBrk="0" fontAlgn="base" hangingPunct="0">
              <a:spcBef>
                <a:spcPct val="0"/>
              </a:spcBef>
              <a:spcAft>
                <a:spcPct val="0"/>
              </a:spcAft>
              <a:defRPr sz="2600">
                <a:solidFill>
                  <a:schemeClr val="tx1"/>
                </a:solidFill>
                <a:latin typeface="Arial" charset="0"/>
                <a:ea typeface="ＭＳ Ｐゴシック" pitchFamily="34" charset="-128"/>
              </a:defRPr>
            </a:lvl9pPr>
          </a:lstStyle>
          <a:p>
            <a:r>
              <a:rPr lang="en-US" sz="2000" dirty="0">
                <a:solidFill>
                  <a:srgbClr val="1F497D"/>
                </a:solidFill>
              </a:rPr>
              <a:t>Meeting Title Here (on Notes Master)</a:t>
            </a:r>
            <a:endParaRPr lang="en-US" sz="1300" dirty="0">
              <a:solidFill>
                <a:srgbClr val="1F497D"/>
              </a:solidFill>
            </a:endParaRPr>
          </a:p>
        </p:txBody>
      </p:sp>
      <p:sp>
        <p:nvSpPr>
          <p:cNvPr id="292869"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42903" defTabSz="1026578" eaLnBrk="0" hangingPunct="0">
              <a:tabLst>
                <a:tab pos="7303053" algn="r"/>
              </a:tabLst>
              <a:defRPr sz="2600">
                <a:solidFill>
                  <a:schemeClr val="tx1"/>
                </a:solidFill>
                <a:latin typeface="Arial" charset="0"/>
                <a:ea typeface="ＭＳ Ｐゴシック" pitchFamily="34" charset="-128"/>
              </a:defRPr>
            </a:lvl1pPr>
            <a:lvl2pPr marL="829772" indent="-319143" defTabSz="1026578" eaLnBrk="0" hangingPunct="0">
              <a:tabLst>
                <a:tab pos="7303053" algn="r"/>
              </a:tabLst>
              <a:defRPr sz="2600">
                <a:solidFill>
                  <a:schemeClr val="tx1"/>
                </a:solidFill>
                <a:latin typeface="Arial" charset="0"/>
                <a:ea typeface="ＭＳ Ｐゴシック" pitchFamily="34" charset="-128"/>
              </a:defRPr>
            </a:lvl2pPr>
            <a:lvl3pPr marL="1276572" indent="-255315" defTabSz="1026578" eaLnBrk="0" hangingPunct="0">
              <a:tabLst>
                <a:tab pos="7303053" algn="r"/>
              </a:tabLst>
              <a:defRPr sz="2600">
                <a:solidFill>
                  <a:schemeClr val="tx1"/>
                </a:solidFill>
                <a:latin typeface="Arial" charset="0"/>
                <a:ea typeface="ＭＳ Ｐゴシック" pitchFamily="34" charset="-128"/>
              </a:defRPr>
            </a:lvl3pPr>
            <a:lvl4pPr marL="1787201" indent="-255315" defTabSz="1026578" eaLnBrk="0" hangingPunct="0">
              <a:tabLst>
                <a:tab pos="7303053" algn="r"/>
              </a:tabLst>
              <a:defRPr sz="2600">
                <a:solidFill>
                  <a:schemeClr val="tx1"/>
                </a:solidFill>
                <a:latin typeface="Arial" charset="0"/>
                <a:ea typeface="ＭＳ Ｐゴシック" pitchFamily="34" charset="-128"/>
              </a:defRPr>
            </a:lvl4pPr>
            <a:lvl5pPr marL="2297830" indent="-255315" defTabSz="1026578" eaLnBrk="0" hangingPunct="0">
              <a:tabLst>
                <a:tab pos="7303053" algn="r"/>
              </a:tabLst>
              <a:defRPr sz="2600">
                <a:solidFill>
                  <a:schemeClr val="tx1"/>
                </a:solidFill>
                <a:latin typeface="Arial" charset="0"/>
                <a:ea typeface="ＭＳ Ｐゴシック" pitchFamily="34" charset="-128"/>
              </a:defRPr>
            </a:lvl5pPr>
            <a:lvl6pPr marL="2808458" indent="-255315" defTabSz="1026578" eaLnBrk="0" fontAlgn="base" hangingPunct="0">
              <a:spcBef>
                <a:spcPct val="0"/>
              </a:spcBef>
              <a:spcAft>
                <a:spcPct val="0"/>
              </a:spcAft>
              <a:tabLst>
                <a:tab pos="7303053" algn="r"/>
              </a:tabLst>
              <a:defRPr sz="2600">
                <a:solidFill>
                  <a:schemeClr val="tx1"/>
                </a:solidFill>
                <a:latin typeface="Arial" charset="0"/>
                <a:ea typeface="ＭＳ Ｐゴシック" pitchFamily="34" charset="-128"/>
              </a:defRPr>
            </a:lvl6pPr>
            <a:lvl7pPr marL="3319087" indent="-255315" defTabSz="1026578" eaLnBrk="0" fontAlgn="base" hangingPunct="0">
              <a:spcBef>
                <a:spcPct val="0"/>
              </a:spcBef>
              <a:spcAft>
                <a:spcPct val="0"/>
              </a:spcAft>
              <a:tabLst>
                <a:tab pos="7303053" algn="r"/>
              </a:tabLst>
              <a:defRPr sz="2600">
                <a:solidFill>
                  <a:schemeClr val="tx1"/>
                </a:solidFill>
                <a:latin typeface="Arial" charset="0"/>
                <a:ea typeface="ＭＳ Ｐゴシック" pitchFamily="34" charset="-128"/>
              </a:defRPr>
            </a:lvl7pPr>
            <a:lvl8pPr marL="3829715" indent="-255315" defTabSz="1026578" eaLnBrk="0" fontAlgn="base" hangingPunct="0">
              <a:spcBef>
                <a:spcPct val="0"/>
              </a:spcBef>
              <a:spcAft>
                <a:spcPct val="0"/>
              </a:spcAft>
              <a:tabLst>
                <a:tab pos="7303053" algn="r"/>
              </a:tabLst>
              <a:defRPr sz="2600">
                <a:solidFill>
                  <a:schemeClr val="tx1"/>
                </a:solidFill>
                <a:latin typeface="Arial" charset="0"/>
                <a:ea typeface="ＭＳ Ｐゴシック" pitchFamily="34" charset="-128"/>
              </a:defRPr>
            </a:lvl8pPr>
            <a:lvl9pPr marL="4340343" indent="-255315" defTabSz="1026578" eaLnBrk="0" fontAlgn="base" hangingPunct="0">
              <a:spcBef>
                <a:spcPct val="0"/>
              </a:spcBef>
              <a:spcAft>
                <a:spcPct val="0"/>
              </a:spcAft>
              <a:tabLst>
                <a:tab pos="7303053" algn="r"/>
              </a:tabLst>
              <a:defRPr sz="2600">
                <a:solidFill>
                  <a:schemeClr val="tx1"/>
                </a:solidFill>
                <a:latin typeface="Arial" charset="0"/>
                <a:ea typeface="ＭＳ Ｐゴシック" pitchFamily="34" charset="-128"/>
              </a:defRPr>
            </a:lvl9pPr>
          </a:lstStyle>
          <a:p>
            <a:r>
              <a:rPr lang="en-US" sz="800" dirty="0">
                <a:solidFill>
                  <a:prstClr val="black"/>
                </a:solidFill>
              </a:rPr>
              <a:t>www.studergroup.com	©  2009 Studer Group®</a:t>
            </a:r>
          </a:p>
        </p:txBody>
      </p:sp>
      <p:sp>
        <p:nvSpPr>
          <p:cNvPr id="292870"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6578" eaLnBrk="0" hangingPunct="0">
              <a:defRPr sz="2600">
                <a:solidFill>
                  <a:schemeClr val="tx1"/>
                </a:solidFill>
                <a:latin typeface="Arial" charset="0"/>
                <a:ea typeface="ＭＳ Ｐゴシック" pitchFamily="34" charset="-128"/>
              </a:defRPr>
            </a:lvl1pPr>
            <a:lvl2pPr marL="829772" indent="-319143" defTabSz="1026578" eaLnBrk="0" hangingPunct="0">
              <a:defRPr sz="2600">
                <a:solidFill>
                  <a:schemeClr val="tx1"/>
                </a:solidFill>
                <a:latin typeface="Arial" charset="0"/>
                <a:ea typeface="ＭＳ Ｐゴシック" pitchFamily="34" charset="-128"/>
              </a:defRPr>
            </a:lvl2pPr>
            <a:lvl3pPr marL="1276572" indent="-255315" defTabSz="1026578" eaLnBrk="0" hangingPunct="0">
              <a:defRPr sz="2600">
                <a:solidFill>
                  <a:schemeClr val="tx1"/>
                </a:solidFill>
                <a:latin typeface="Arial" charset="0"/>
                <a:ea typeface="ＭＳ Ｐゴシック" pitchFamily="34" charset="-128"/>
              </a:defRPr>
            </a:lvl3pPr>
            <a:lvl4pPr marL="1787201" indent="-255315" defTabSz="1026578" eaLnBrk="0" hangingPunct="0">
              <a:defRPr sz="2600">
                <a:solidFill>
                  <a:schemeClr val="tx1"/>
                </a:solidFill>
                <a:latin typeface="Arial" charset="0"/>
                <a:ea typeface="ＭＳ Ｐゴシック" pitchFamily="34" charset="-128"/>
              </a:defRPr>
            </a:lvl4pPr>
            <a:lvl5pPr marL="2297830" indent="-255315" defTabSz="1026578" eaLnBrk="0" hangingPunct="0">
              <a:defRPr sz="2600">
                <a:solidFill>
                  <a:schemeClr val="tx1"/>
                </a:solidFill>
                <a:latin typeface="Arial" charset="0"/>
                <a:ea typeface="ＭＳ Ｐゴシック" pitchFamily="34" charset="-128"/>
              </a:defRPr>
            </a:lvl5pPr>
            <a:lvl6pPr marL="2808458" indent="-255315" defTabSz="1026578" eaLnBrk="0" fontAlgn="base" hangingPunct="0">
              <a:spcBef>
                <a:spcPct val="0"/>
              </a:spcBef>
              <a:spcAft>
                <a:spcPct val="0"/>
              </a:spcAft>
              <a:defRPr sz="2600">
                <a:solidFill>
                  <a:schemeClr val="tx1"/>
                </a:solidFill>
                <a:latin typeface="Arial" charset="0"/>
                <a:ea typeface="ＭＳ Ｐゴシック" pitchFamily="34" charset="-128"/>
              </a:defRPr>
            </a:lvl6pPr>
            <a:lvl7pPr marL="3319087" indent="-255315" defTabSz="1026578" eaLnBrk="0" fontAlgn="base" hangingPunct="0">
              <a:spcBef>
                <a:spcPct val="0"/>
              </a:spcBef>
              <a:spcAft>
                <a:spcPct val="0"/>
              </a:spcAft>
              <a:defRPr sz="2600">
                <a:solidFill>
                  <a:schemeClr val="tx1"/>
                </a:solidFill>
                <a:latin typeface="Arial" charset="0"/>
                <a:ea typeface="ＭＳ Ｐゴシック" pitchFamily="34" charset="-128"/>
              </a:defRPr>
            </a:lvl7pPr>
            <a:lvl8pPr marL="3829715" indent="-255315" defTabSz="1026578" eaLnBrk="0" fontAlgn="base" hangingPunct="0">
              <a:spcBef>
                <a:spcPct val="0"/>
              </a:spcBef>
              <a:spcAft>
                <a:spcPct val="0"/>
              </a:spcAft>
              <a:defRPr sz="2600">
                <a:solidFill>
                  <a:schemeClr val="tx1"/>
                </a:solidFill>
                <a:latin typeface="Arial" charset="0"/>
                <a:ea typeface="ＭＳ Ｐゴシック" pitchFamily="34" charset="-128"/>
              </a:defRPr>
            </a:lvl8pPr>
            <a:lvl9pPr marL="4340343" indent="-255315" defTabSz="1026578" eaLnBrk="0" fontAlgn="base" hangingPunct="0">
              <a:spcBef>
                <a:spcPct val="0"/>
              </a:spcBef>
              <a:spcAft>
                <a:spcPct val="0"/>
              </a:spcAft>
              <a:defRPr sz="2600">
                <a:solidFill>
                  <a:schemeClr val="tx1"/>
                </a:solidFill>
                <a:latin typeface="Arial" charset="0"/>
                <a:ea typeface="ＭＳ Ｐゴシック" pitchFamily="34" charset="-128"/>
              </a:defRPr>
            </a:lvl9pPr>
          </a:lstStyle>
          <a:p>
            <a:fld id="{8E954A48-BE83-49F4-91AD-DD028B97A9DE}" type="slidenum">
              <a:rPr lang="en-US" sz="1300">
                <a:solidFill>
                  <a:prstClr val="black"/>
                </a:solidFill>
              </a:rPr>
              <a:pPr/>
              <a:t>6</a:t>
            </a:fld>
            <a:endParaRPr lang="en-US" sz="1300" dirty="0">
              <a:solidFill>
                <a:prstClr val="black"/>
              </a:solidFill>
            </a:endParaRPr>
          </a:p>
        </p:txBody>
      </p:sp>
    </p:spTree>
    <p:extLst>
      <p:ext uri="{BB962C8B-B14F-4D97-AF65-F5344CB8AC3E}">
        <p14:creationId xmlns:p14="http://schemas.microsoft.com/office/powerpoint/2010/main" val="2946028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a:t>www.studergroup.com</a:t>
            </a:r>
            <a:endParaRPr lang="en-US" dirty="0"/>
          </a:p>
        </p:txBody>
      </p:sp>
      <p:sp>
        <p:nvSpPr>
          <p:cNvPr id="5" name="Slide Number Placeholder 4"/>
          <p:cNvSpPr>
            <a:spLocks noGrp="1"/>
          </p:cNvSpPr>
          <p:nvPr>
            <p:ph type="sldNum" sz="quarter" idx="11"/>
          </p:nvPr>
        </p:nvSpPr>
        <p:spPr/>
        <p:txBody>
          <a:bodyPr/>
          <a:lstStyle/>
          <a:p>
            <a:pPr>
              <a:defRPr/>
            </a:pPr>
            <a:fld id="{34256B6C-A9E3-406A-A4A2-C67C46156007}" type="slidenum">
              <a:rPr lang="en-US" smtClean="0"/>
              <a:pPr>
                <a:defRPr/>
              </a:pPr>
              <a:t>7</a:t>
            </a:fld>
            <a:endParaRPr lang="en-US" dirty="0"/>
          </a:p>
        </p:txBody>
      </p:sp>
      <p:sp>
        <p:nvSpPr>
          <p:cNvPr id="6" name="TextBox 5"/>
          <p:cNvSpPr txBox="1"/>
          <p:nvPr>
            <p:custDataLst>
              <p:tags r:id="rId1"/>
            </p:custDataLst>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850720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309B62-60E3-4C42-913D-8250DE8EA54F}" type="slidenum">
              <a:rPr lang="en-US" smtClean="0"/>
              <a:t>8</a:t>
            </a:fld>
            <a:endParaRPr lang="en-US" dirty="0"/>
          </a:p>
        </p:txBody>
      </p:sp>
    </p:spTree>
    <p:extLst>
      <p:ext uri="{BB962C8B-B14F-4D97-AF65-F5344CB8AC3E}">
        <p14:creationId xmlns:p14="http://schemas.microsoft.com/office/powerpoint/2010/main" val="2920247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309B62-60E3-4C42-913D-8250DE8EA54F}" type="slidenum">
              <a:rPr lang="en-US" smtClean="0"/>
              <a:t>10</a:t>
            </a:fld>
            <a:endParaRPr lang="en-US" dirty="0"/>
          </a:p>
        </p:txBody>
      </p:sp>
    </p:spTree>
    <p:extLst>
      <p:ext uri="{BB962C8B-B14F-4D97-AF65-F5344CB8AC3E}">
        <p14:creationId xmlns:p14="http://schemas.microsoft.com/office/powerpoint/2010/main" val="42200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ACE33D86-C4C8-4FA8-8604-AC80FA1813EB}" type="slidenum">
              <a:rPr lang="en-US" smtClean="0"/>
              <a:t>13</a:t>
            </a:fld>
            <a:endParaRPr lang="en-US"/>
          </a:p>
        </p:txBody>
      </p:sp>
    </p:spTree>
    <p:extLst>
      <p:ext uri="{BB962C8B-B14F-4D97-AF65-F5344CB8AC3E}">
        <p14:creationId xmlns:p14="http://schemas.microsoft.com/office/powerpoint/2010/main" val="3358577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309B62-60E3-4C42-913D-8250DE8EA54F}" type="slidenum">
              <a:rPr lang="en-US" smtClean="0"/>
              <a:t>16</a:t>
            </a:fld>
            <a:endParaRPr lang="en-US" dirty="0"/>
          </a:p>
        </p:txBody>
      </p:sp>
    </p:spTree>
    <p:extLst>
      <p:ext uri="{BB962C8B-B14F-4D97-AF65-F5344CB8AC3E}">
        <p14:creationId xmlns:p14="http://schemas.microsoft.com/office/powerpoint/2010/main" val="3191414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Coaches share out their highlights from facilitated discussions in breakout rooms</a:t>
            </a:r>
          </a:p>
        </p:txBody>
      </p:sp>
      <p:sp>
        <p:nvSpPr>
          <p:cNvPr id="4" name="Slide Number Placeholder 3"/>
          <p:cNvSpPr>
            <a:spLocks noGrp="1"/>
          </p:cNvSpPr>
          <p:nvPr>
            <p:ph type="sldNum" sz="quarter" idx="5"/>
          </p:nvPr>
        </p:nvSpPr>
        <p:spPr/>
        <p:txBody>
          <a:bodyPr/>
          <a:lstStyle/>
          <a:p>
            <a:fld id="{06309B62-60E3-4C42-913D-8250DE8EA54F}" type="slidenum">
              <a:rPr lang="en-US" smtClean="0"/>
              <a:t>17</a:t>
            </a:fld>
            <a:endParaRPr lang="en-US" dirty="0"/>
          </a:p>
        </p:txBody>
      </p:sp>
    </p:spTree>
    <p:extLst>
      <p:ext uri="{BB962C8B-B14F-4D97-AF65-F5344CB8AC3E}">
        <p14:creationId xmlns:p14="http://schemas.microsoft.com/office/powerpoint/2010/main" val="2549677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roundtables each week at 2:00 Central Time.  We’d love your feedback on the time/weekday of these leader discussions.  Our goal is to have them work for you and be helpful to you as you learn from each other during execution of reentry.</a:t>
            </a:r>
          </a:p>
        </p:txBody>
      </p:sp>
      <p:sp>
        <p:nvSpPr>
          <p:cNvPr id="4" name="Slide Number Placeholder 3"/>
          <p:cNvSpPr>
            <a:spLocks noGrp="1"/>
          </p:cNvSpPr>
          <p:nvPr>
            <p:ph type="sldNum" sz="quarter" idx="5"/>
          </p:nvPr>
        </p:nvSpPr>
        <p:spPr/>
        <p:txBody>
          <a:bodyPr/>
          <a:lstStyle/>
          <a:p>
            <a:fld id="{06309B62-60E3-4C42-913D-8250DE8EA54F}" type="slidenum">
              <a:rPr lang="en-US" smtClean="0"/>
              <a:t>19</a:t>
            </a:fld>
            <a:endParaRPr lang="en-US" dirty="0"/>
          </a:p>
        </p:txBody>
      </p:sp>
    </p:spTree>
    <p:extLst>
      <p:ext uri="{BB962C8B-B14F-4D97-AF65-F5344CB8AC3E}">
        <p14:creationId xmlns:p14="http://schemas.microsoft.com/office/powerpoint/2010/main" val="4259227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s://9principles.com/explore/" TargetMode="External"/><Relationship Id="rId2" Type="http://schemas.openxmlformats.org/officeDocument/2006/relationships/hyperlink" Target="https://www.studereducation.com/" TargetMode="Externa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509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E8E25-2753-4A30-826F-6586405E4602}"/>
              </a:ext>
            </a:extLst>
          </p:cNvPr>
          <p:cNvSpPr>
            <a:spLocks noGrp="1"/>
          </p:cNvSpPr>
          <p:nvPr>
            <p:ph type="ctrTitle"/>
          </p:nvPr>
        </p:nvSpPr>
        <p:spPr>
          <a:xfrm>
            <a:off x="1256581" y="1122363"/>
            <a:ext cx="9144000" cy="2387600"/>
          </a:xfrm>
        </p:spPr>
        <p:txBody>
          <a:bodyPr anchor="b"/>
          <a:lstStyle>
            <a:lvl1pPr algn="ctr">
              <a:defRPr sz="60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A2EA7DD-8801-4B70-B455-DA2341D2D903}"/>
              </a:ext>
            </a:extLst>
          </p:cNvPr>
          <p:cNvSpPr>
            <a:spLocks noGrp="1"/>
          </p:cNvSpPr>
          <p:nvPr>
            <p:ph type="subTitle" idx="1"/>
          </p:nvPr>
        </p:nvSpPr>
        <p:spPr>
          <a:xfrm>
            <a:off x="1256581" y="3602038"/>
            <a:ext cx="9144000" cy="1655762"/>
          </a:xfrm>
        </p:spPr>
        <p:txBody>
          <a:bodyPr/>
          <a:lstStyle>
            <a:lvl1pPr marL="0" indent="0" algn="ctr">
              <a:buNone/>
              <a:defRPr sz="2400" cap="all"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Picture Placeholder 4">
            <a:extLst>
              <a:ext uri="{FF2B5EF4-FFF2-40B4-BE49-F238E27FC236}">
                <a16:creationId xmlns:a16="http://schemas.microsoft.com/office/drawing/2014/main" id="{FA4F72E9-7831-405B-BE7F-E05399882426}"/>
              </a:ext>
            </a:extLst>
          </p:cNvPr>
          <p:cNvSpPr>
            <a:spLocks noGrp="1"/>
          </p:cNvSpPr>
          <p:nvPr>
            <p:ph type="pic" sz="quarter" idx="10"/>
          </p:nvPr>
        </p:nvSpPr>
        <p:spPr>
          <a:xfrm>
            <a:off x="1257300" y="4765675"/>
            <a:ext cx="2095500" cy="1893888"/>
          </a:xfrm>
        </p:spPr>
        <p:txBody>
          <a:bodyPr/>
          <a:lstStyle>
            <a:lvl1pPr marL="0" indent="0">
              <a:buNone/>
              <a:defRPr>
                <a:solidFill>
                  <a:schemeClr val="bg1"/>
                </a:solidFill>
                <a:latin typeface="Arial" panose="020B0604020202020204" pitchFamily="34" charset="0"/>
                <a:cs typeface="Arial" panose="020B0604020202020204" pitchFamily="34" charset="0"/>
              </a:defRPr>
            </a:lvl1pPr>
          </a:lstStyle>
          <a:p>
            <a:endParaRPr lang="en-US" dirty="0"/>
          </a:p>
        </p:txBody>
      </p:sp>
      <p:sp>
        <p:nvSpPr>
          <p:cNvPr id="6" name="Picture Placeholder 4">
            <a:extLst>
              <a:ext uri="{FF2B5EF4-FFF2-40B4-BE49-F238E27FC236}">
                <a16:creationId xmlns:a16="http://schemas.microsoft.com/office/drawing/2014/main" id="{A1E4AD94-D587-4B03-849A-4DE5706AB98D}"/>
              </a:ext>
            </a:extLst>
          </p:cNvPr>
          <p:cNvSpPr>
            <a:spLocks noGrp="1"/>
          </p:cNvSpPr>
          <p:nvPr>
            <p:ph type="pic" sz="quarter" idx="11"/>
          </p:nvPr>
        </p:nvSpPr>
        <p:spPr>
          <a:xfrm>
            <a:off x="3657600" y="4765675"/>
            <a:ext cx="2095500" cy="1893888"/>
          </a:xfrm>
        </p:spPr>
        <p:txBody>
          <a:bodyPr/>
          <a:lstStyle>
            <a:lvl1pPr marL="0" indent="0">
              <a:buNone/>
              <a:defRPr>
                <a:solidFill>
                  <a:schemeClr val="bg1"/>
                </a:solidFill>
                <a:latin typeface="Arial" panose="020B0604020202020204" pitchFamily="34" charset="0"/>
                <a:cs typeface="Arial" panose="020B0604020202020204" pitchFamily="34" charset="0"/>
              </a:defRPr>
            </a:lvl1pPr>
          </a:lstStyle>
          <a:p>
            <a:endParaRPr lang="en-US" dirty="0"/>
          </a:p>
        </p:txBody>
      </p:sp>
      <p:sp>
        <p:nvSpPr>
          <p:cNvPr id="7" name="Picture Placeholder 4">
            <a:extLst>
              <a:ext uri="{FF2B5EF4-FFF2-40B4-BE49-F238E27FC236}">
                <a16:creationId xmlns:a16="http://schemas.microsoft.com/office/drawing/2014/main" id="{344604CE-C86B-4877-9AC9-73B66FA94C0A}"/>
              </a:ext>
            </a:extLst>
          </p:cNvPr>
          <p:cNvSpPr>
            <a:spLocks noGrp="1"/>
          </p:cNvSpPr>
          <p:nvPr>
            <p:ph type="pic" sz="quarter" idx="12"/>
          </p:nvPr>
        </p:nvSpPr>
        <p:spPr>
          <a:xfrm>
            <a:off x="6096000" y="4765675"/>
            <a:ext cx="2095500" cy="1893888"/>
          </a:xfrm>
        </p:spPr>
        <p:txBody>
          <a:bodyPr/>
          <a:lstStyle>
            <a:lvl1pPr marL="0" indent="0">
              <a:buNone/>
              <a:defRPr>
                <a:solidFill>
                  <a:schemeClr val="bg1"/>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839461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Quote + Image">
    <p:bg>
      <p:bgPr>
        <a:solidFill>
          <a:schemeClr val="accent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44" y="-633395"/>
            <a:ext cx="12188112" cy="8124789"/>
          </a:xfrm>
          <a:prstGeom prst="rect">
            <a:avLst/>
          </a:prstGeom>
        </p:spPr>
      </p:pic>
      <p:sp>
        <p:nvSpPr>
          <p:cNvPr id="11" name="Title 1"/>
          <p:cNvSpPr>
            <a:spLocks noGrp="1"/>
          </p:cNvSpPr>
          <p:nvPr>
            <p:ph type="title" hasCustomPrompt="1"/>
          </p:nvPr>
        </p:nvSpPr>
        <p:spPr>
          <a:xfrm>
            <a:off x="1126719" y="1493355"/>
            <a:ext cx="9938563" cy="3638887"/>
          </a:xfrm>
        </p:spPr>
        <p:txBody>
          <a:bodyPr lIns="274320" tIns="274320" rIns="274320" bIns="274320">
            <a:normAutofit/>
          </a:bodyPr>
          <a:lstStyle>
            <a:lvl1pPr>
              <a:lnSpc>
                <a:spcPct val="80000"/>
              </a:lnSpc>
              <a:defRPr sz="7333">
                <a:solidFill>
                  <a:schemeClr val="bg1"/>
                </a:solidFill>
              </a:defRPr>
            </a:lvl1pPr>
          </a:lstStyle>
          <a:p>
            <a:r>
              <a:rPr lang="en-US" dirty="0"/>
              <a:t>Click to edit master quote style</a:t>
            </a:r>
          </a:p>
        </p:txBody>
      </p:sp>
      <p:pic>
        <p:nvPicPr>
          <p:cNvPr id="10" name="Picture 9" descr="large quotation marks" title="large quotation marks"/>
          <p:cNvPicPr>
            <a:picLocks noChangeAspect="1"/>
          </p:cNvPicPr>
          <p:nvPr userDrawn="1"/>
        </p:nvPicPr>
        <p:blipFill>
          <a:blip r:embed="rId3">
            <a:biLevel thresh="25000"/>
            <a:extLst>
              <a:ext uri="{28A0092B-C50C-407E-A947-70E740481C1C}">
                <a14:useLocalDpi xmlns:a14="http://schemas.microsoft.com/office/drawing/2010/main"/>
              </a:ext>
            </a:extLst>
          </a:blip>
          <a:stretch>
            <a:fillRect/>
          </a:stretch>
        </p:blipFill>
        <p:spPr>
          <a:xfrm>
            <a:off x="10137962" y="5008777"/>
            <a:ext cx="2054039" cy="1842951"/>
          </a:xfrm>
          <a:prstGeom prst="rect">
            <a:avLst/>
          </a:prstGeom>
        </p:spPr>
      </p:pic>
      <p:pic>
        <p:nvPicPr>
          <p:cNvPr id="12" name="Picture 11" descr="large quotation marks" title="large quotation marks"/>
          <p:cNvPicPr>
            <a:picLocks noChangeAspect="1"/>
          </p:cNvPicPr>
          <p:nvPr userDrawn="1"/>
        </p:nvPicPr>
        <p:blipFill>
          <a:blip r:embed="rId4">
            <a:biLevel thresh="25000"/>
            <a:extLst>
              <a:ext uri="{28A0092B-C50C-407E-A947-70E740481C1C}">
                <a14:useLocalDpi xmlns:a14="http://schemas.microsoft.com/office/drawing/2010/main"/>
              </a:ext>
            </a:extLst>
          </a:blip>
          <a:stretch>
            <a:fillRect/>
          </a:stretch>
        </p:blipFill>
        <p:spPr>
          <a:xfrm>
            <a:off x="1944" y="1"/>
            <a:ext cx="2060099" cy="1849223"/>
          </a:xfrm>
          <a:prstGeom prst="rect">
            <a:avLst/>
          </a:prstGeom>
        </p:spPr>
      </p:pic>
      <p:sp>
        <p:nvSpPr>
          <p:cNvPr id="14" name="Rectangle 13">
            <a:extLst>
              <a:ext uri="{FF2B5EF4-FFF2-40B4-BE49-F238E27FC236}">
                <a16:creationId xmlns:a16="http://schemas.microsoft.com/office/drawing/2014/main" id="{3C18F2D2-3B94-D940-B1DC-B9285E65859A}"/>
              </a:ext>
            </a:extLst>
          </p:cNvPr>
          <p:cNvSpPr/>
          <p:nvPr userDrawn="1"/>
        </p:nvSpPr>
        <p:spPr>
          <a:xfrm>
            <a:off x="387659" y="6383373"/>
            <a:ext cx="4041491" cy="256545"/>
          </a:xfrm>
          <a:prstGeom prst="rect">
            <a:avLst/>
          </a:prstGeom>
        </p:spPr>
        <p:txBody>
          <a:bodyPr wrap="none">
            <a:spAutoFit/>
          </a:bodyPr>
          <a:lstStyle/>
          <a:p>
            <a:r>
              <a:rPr lang="en-US" sz="1067" dirty="0">
                <a:solidFill>
                  <a:schemeClr val="bg2"/>
                </a:solidFill>
              </a:rPr>
              <a:t>©2020 Huron Consulting Group Inc. and affiliates. All rights reserved.</a:t>
            </a:r>
            <a:endParaRPr lang="en-US" sz="2400" dirty="0">
              <a:solidFill>
                <a:schemeClr val="bg2"/>
              </a:solidFill>
            </a:endParaRPr>
          </a:p>
        </p:txBody>
      </p:sp>
    </p:spTree>
    <p:extLst>
      <p:ext uri="{BB962C8B-B14F-4D97-AF65-F5344CB8AC3E}">
        <p14:creationId xmlns:p14="http://schemas.microsoft.com/office/powerpoint/2010/main" val="560645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733800" y="-361"/>
            <a:ext cx="8458200" cy="6859801"/>
          </a:xfrm>
          <a:prstGeom prst="rect">
            <a:avLst/>
          </a:prstGeom>
        </p:spPr>
      </p:pic>
      <p:sp>
        <p:nvSpPr>
          <p:cNvPr id="4" name="Title Placeholder 1"/>
          <p:cNvSpPr>
            <a:spLocks noGrp="1"/>
          </p:cNvSpPr>
          <p:nvPr>
            <p:ph type="title" hasCustomPrompt="1"/>
          </p:nvPr>
        </p:nvSpPr>
        <p:spPr>
          <a:xfrm>
            <a:off x="4126751" y="2398427"/>
            <a:ext cx="7337539" cy="2789659"/>
          </a:xfrm>
          <a:prstGeom prst="rect">
            <a:avLst/>
          </a:prstGeom>
        </p:spPr>
        <p:txBody>
          <a:bodyPr vert="horz" lIns="91440" tIns="45720" rIns="91440" bIns="45720" rtlCol="0" anchor="t">
            <a:normAutofit/>
          </a:bodyPr>
          <a:lstStyle>
            <a:lvl1pPr>
              <a:defRPr>
                <a:solidFill>
                  <a:schemeClr val="bg1"/>
                </a:solidFill>
              </a:defRPr>
            </a:lvl1pPr>
          </a:lstStyle>
          <a:p>
            <a:r>
              <a:rPr lang="en-US" dirty="0"/>
              <a:t>Lorem ipsum dolor sit </a:t>
            </a:r>
            <a:r>
              <a:rPr lang="en-US" dirty="0" err="1"/>
              <a:t>consectetur</a:t>
            </a:r>
            <a:r>
              <a:rPr lang="en-US" dirty="0"/>
              <a:t> </a:t>
            </a:r>
            <a:r>
              <a:rPr lang="en-US" dirty="0" err="1"/>
              <a:t>adipisicing</a:t>
            </a:r>
            <a:r>
              <a:rPr lang="en-US" dirty="0"/>
              <a:t> </a:t>
            </a:r>
            <a:r>
              <a:rPr lang="en-US" dirty="0" err="1"/>
              <a:t>sedn</a:t>
            </a:r>
            <a:endParaRPr lang="en-US" dirty="0"/>
          </a:p>
        </p:txBody>
      </p:sp>
      <p:cxnSp>
        <p:nvCxnSpPr>
          <p:cNvPr id="8" name="Straight Connector 7" descr="decorative yellow bar" title="decorative yellow bar"/>
          <p:cNvCxnSpPr/>
          <p:nvPr userDrawn="1"/>
        </p:nvCxnSpPr>
        <p:spPr>
          <a:xfrm>
            <a:off x="4265298" y="2149653"/>
            <a:ext cx="1635977" cy="0"/>
          </a:xfrm>
          <a:prstGeom prst="line">
            <a:avLst/>
          </a:prstGeom>
          <a:ln w="127000" cmpd="sng">
            <a:solidFill>
              <a:srgbClr val="F1BE48"/>
            </a:solidFill>
          </a:ln>
          <a:effectLst/>
        </p:spPr>
        <p:style>
          <a:lnRef idx="2">
            <a:schemeClr val="accent1"/>
          </a:lnRef>
          <a:fillRef idx="0">
            <a:schemeClr val="accent1"/>
          </a:fillRef>
          <a:effectRef idx="1">
            <a:schemeClr val="accent1"/>
          </a:effectRef>
          <a:fontRef idx="minor">
            <a:schemeClr val="tx1"/>
          </a:fontRef>
        </p:style>
      </p:cxnSp>
      <p:sp>
        <p:nvSpPr>
          <p:cNvPr id="3" name="Picture Placeholder 2"/>
          <p:cNvSpPr>
            <a:spLocks noGrp="1"/>
          </p:cNvSpPr>
          <p:nvPr>
            <p:ph type="pic" sz="quarter" idx="10" hasCustomPrompt="1"/>
          </p:nvPr>
        </p:nvSpPr>
        <p:spPr>
          <a:xfrm>
            <a:off x="0" y="1"/>
            <a:ext cx="3733800" cy="6858000"/>
          </a:xfrm>
          <a:solidFill>
            <a:schemeClr val="accent2">
              <a:lumMod val="40000"/>
              <a:lumOff val="60000"/>
            </a:schemeClr>
          </a:solidFill>
        </p:spPr>
        <p:txBody>
          <a:bodyPr/>
          <a:lstStyle/>
          <a:p>
            <a:r>
              <a:rPr lang="en-US" dirty="0"/>
              <a:t>ADD PHOTO HERE</a:t>
            </a:r>
          </a:p>
        </p:txBody>
      </p:sp>
    </p:spTree>
    <p:extLst>
      <p:ext uri="{BB962C8B-B14F-4D97-AF65-F5344CB8AC3E}">
        <p14:creationId xmlns:p14="http://schemas.microsoft.com/office/powerpoint/2010/main" val="13262105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G18 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BBB0B2-D919-CE4F-B73F-6DCFE92A38E6}"/>
              </a:ext>
            </a:extLst>
          </p:cNvPr>
          <p:cNvSpPr/>
          <p:nvPr userDrawn="1"/>
        </p:nvSpPr>
        <p:spPr>
          <a:xfrm>
            <a:off x="387659" y="6383373"/>
            <a:ext cx="4041491" cy="256545"/>
          </a:xfrm>
          <a:prstGeom prst="rect">
            <a:avLst/>
          </a:prstGeom>
        </p:spPr>
        <p:txBody>
          <a:bodyPr wrap="none">
            <a:spAutoFit/>
          </a:bodyPr>
          <a:lstStyle/>
          <a:p>
            <a:r>
              <a:rPr lang="en-US" sz="1067" dirty="0">
                <a:solidFill>
                  <a:schemeClr val="bg2"/>
                </a:solidFill>
              </a:rPr>
              <a:t>©2020 Huron Consulting Group Inc. and affiliates. All rights reserved.</a:t>
            </a:r>
            <a:endParaRPr lang="en-US" sz="2400" dirty="0">
              <a:solidFill>
                <a:schemeClr val="bg2"/>
              </a:solidFill>
            </a:endParaRPr>
          </a:p>
        </p:txBody>
      </p:sp>
      <p:pic>
        <p:nvPicPr>
          <p:cNvPr id="7" name="Picture 6">
            <a:extLst>
              <a:ext uri="{FF2B5EF4-FFF2-40B4-BE49-F238E27FC236}">
                <a16:creationId xmlns:a16="http://schemas.microsoft.com/office/drawing/2014/main" id="{6C6B652E-FA32-4544-8274-A4345E9448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34503" y="6269683"/>
            <a:ext cx="4325061" cy="514636"/>
          </a:xfrm>
          <a:prstGeom prst="rect">
            <a:avLst/>
          </a:prstGeom>
        </p:spPr>
      </p:pic>
    </p:spTree>
    <p:extLst>
      <p:ext uri="{BB962C8B-B14F-4D97-AF65-F5344CB8AC3E}">
        <p14:creationId xmlns:p14="http://schemas.microsoft.com/office/powerpoint/2010/main" val="2625907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G18 3_Process Slide - No Imag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93853" y="277794"/>
            <a:ext cx="11119899" cy="1311797"/>
          </a:xfrm>
        </p:spPr>
        <p:txBody>
          <a:bodyPr anchor="t">
            <a:normAutofit/>
          </a:bodyPr>
          <a:lstStyle>
            <a:lvl1pPr>
              <a:lnSpc>
                <a:spcPct val="80000"/>
              </a:lnSpc>
              <a:defRPr sz="4800" cap="none">
                <a:latin typeface="+mn-lt"/>
              </a:defRPr>
            </a:lvl1pPr>
          </a:lstStyle>
          <a:p>
            <a:r>
              <a:rPr lang="en-US" dirty="0"/>
              <a:t>Click to edit master title style</a:t>
            </a:r>
          </a:p>
        </p:txBody>
      </p:sp>
      <p:sp>
        <p:nvSpPr>
          <p:cNvPr id="6" name="Text Placeholder 2"/>
          <p:cNvSpPr>
            <a:spLocks noGrp="1"/>
          </p:cNvSpPr>
          <p:nvPr>
            <p:ph type="body" sz="quarter" idx="15"/>
          </p:nvPr>
        </p:nvSpPr>
        <p:spPr>
          <a:xfrm>
            <a:off x="493712" y="1884918"/>
            <a:ext cx="11120040" cy="2899285"/>
          </a:xfrm>
        </p:spPr>
        <p:txBody>
          <a:bodyPr/>
          <a:lstStyle>
            <a:lvl1pPr marL="457189" indent="-457189">
              <a:buClr>
                <a:schemeClr val="tx1"/>
              </a:buClr>
              <a:buFont typeface="Arial" charset="0"/>
              <a:buChar cha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7E1B4B7F-F2BC-F94D-A8B3-EE83ECCF16E5}"/>
              </a:ext>
            </a:extLst>
          </p:cNvPr>
          <p:cNvSpPr/>
          <p:nvPr userDrawn="1"/>
        </p:nvSpPr>
        <p:spPr>
          <a:xfrm>
            <a:off x="387659" y="6383373"/>
            <a:ext cx="4041491" cy="256545"/>
          </a:xfrm>
          <a:prstGeom prst="rect">
            <a:avLst/>
          </a:prstGeom>
        </p:spPr>
        <p:txBody>
          <a:bodyPr wrap="none">
            <a:spAutoFit/>
          </a:bodyPr>
          <a:lstStyle/>
          <a:p>
            <a:r>
              <a:rPr lang="en-US" sz="1067" dirty="0">
                <a:solidFill>
                  <a:schemeClr val="bg2"/>
                </a:solidFill>
              </a:rPr>
              <a:t>©2020 Huron Consulting Group Inc. and affiliates. All rights reserved.</a:t>
            </a:r>
            <a:endParaRPr lang="en-US" sz="2400" dirty="0">
              <a:solidFill>
                <a:schemeClr val="bg2"/>
              </a:solidFill>
            </a:endParaRPr>
          </a:p>
        </p:txBody>
      </p:sp>
      <p:pic>
        <p:nvPicPr>
          <p:cNvPr id="10" name="Picture 9">
            <a:extLst>
              <a:ext uri="{FF2B5EF4-FFF2-40B4-BE49-F238E27FC236}">
                <a16:creationId xmlns:a16="http://schemas.microsoft.com/office/drawing/2014/main" id="{7BF02C90-0E2C-484C-A986-69D166C554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34503" y="6269683"/>
            <a:ext cx="4325061" cy="514636"/>
          </a:xfrm>
          <a:prstGeom prst="rect">
            <a:avLst/>
          </a:prstGeom>
        </p:spPr>
      </p:pic>
    </p:spTree>
    <p:extLst>
      <p:ext uri="{BB962C8B-B14F-4D97-AF65-F5344CB8AC3E}">
        <p14:creationId xmlns:p14="http://schemas.microsoft.com/office/powerpoint/2010/main" val="16704776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G18 Process Slide - No Imag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93853" y="277794"/>
            <a:ext cx="11119899" cy="1311797"/>
          </a:xfrm>
        </p:spPr>
        <p:txBody>
          <a:bodyPr anchor="t">
            <a:normAutofit/>
          </a:bodyPr>
          <a:lstStyle>
            <a:lvl1pPr>
              <a:lnSpc>
                <a:spcPct val="80000"/>
              </a:lnSpc>
              <a:defRPr sz="4800" cap="none">
                <a:latin typeface="+mn-lt"/>
              </a:defRPr>
            </a:lvl1pPr>
          </a:lstStyle>
          <a:p>
            <a:r>
              <a:rPr lang="en-US" dirty="0"/>
              <a:t>Click to edit master title style</a:t>
            </a:r>
          </a:p>
        </p:txBody>
      </p:sp>
      <p:sp>
        <p:nvSpPr>
          <p:cNvPr id="7" name="Rectangle 6">
            <a:extLst>
              <a:ext uri="{FF2B5EF4-FFF2-40B4-BE49-F238E27FC236}">
                <a16:creationId xmlns:a16="http://schemas.microsoft.com/office/drawing/2014/main" id="{3430BB2B-174A-2944-B301-722351D16477}"/>
              </a:ext>
            </a:extLst>
          </p:cNvPr>
          <p:cNvSpPr/>
          <p:nvPr userDrawn="1"/>
        </p:nvSpPr>
        <p:spPr>
          <a:xfrm>
            <a:off x="387659" y="6383373"/>
            <a:ext cx="4041491" cy="256545"/>
          </a:xfrm>
          <a:prstGeom prst="rect">
            <a:avLst/>
          </a:prstGeom>
        </p:spPr>
        <p:txBody>
          <a:bodyPr wrap="none">
            <a:spAutoFit/>
          </a:bodyPr>
          <a:lstStyle/>
          <a:p>
            <a:r>
              <a:rPr lang="en-US" sz="1067" dirty="0">
                <a:solidFill>
                  <a:schemeClr val="bg2"/>
                </a:solidFill>
              </a:rPr>
              <a:t>©2020 Huron Consulting Group Inc. and affiliates. All rights reserved.</a:t>
            </a:r>
            <a:endParaRPr lang="en-US" sz="2400" dirty="0">
              <a:solidFill>
                <a:schemeClr val="bg2"/>
              </a:solidFill>
            </a:endParaRPr>
          </a:p>
        </p:txBody>
      </p:sp>
      <p:pic>
        <p:nvPicPr>
          <p:cNvPr id="8" name="Picture 7">
            <a:extLst>
              <a:ext uri="{FF2B5EF4-FFF2-40B4-BE49-F238E27FC236}">
                <a16:creationId xmlns:a16="http://schemas.microsoft.com/office/drawing/2014/main" id="{16D26516-8A78-AD4D-AAD6-4650ED2FCC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34503" y="6269683"/>
            <a:ext cx="4325061" cy="514636"/>
          </a:xfrm>
          <a:prstGeom prst="rect">
            <a:avLst/>
          </a:prstGeom>
        </p:spPr>
      </p:pic>
    </p:spTree>
    <p:extLst>
      <p:ext uri="{BB962C8B-B14F-4D97-AF65-F5344CB8AC3E}">
        <p14:creationId xmlns:p14="http://schemas.microsoft.com/office/powerpoint/2010/main" val="11883970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ource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41CFC18-2BC2-4B2E-8657-4DFDFB1EA5A1}"/>
              </a:ext>
            </a:extLst>
          </p:cNvPr>
          <p:cNvSpPr txBox="1">
            <a:spLocks/>
          </p:cNvSpPr>
          <p:nvPr userDrawn="1"/>
        </p:nvSpPr>
        <p:spPr>
          <a:xfrm>
            <a:off x="674403" y="2422089"/>
            <a:ext cx="10515600" cy="1325563"/>
          </a:xfrm>
          <a:prstGeom prst="rect">
            <a:avLst/>
          </a:prstGeom>
        </p:spPr>
        <p:txBody>
          <a:bodyPr vert="horz" lIns="121920" tIns="60960" rIns="121920" bIns="6096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5091"/>
                </a:solidFill>
                <a:latin typeface="Arial" panose="020B0604020202020204" pitchFamily="34" charset="0"/>
                <a:cs typeface="Arial" panose="020B0604020202020204" pitchFamily="34" charset="0"/>
              </a:rPr>
              <a:t>SOURCE</a:t>
            </a:r>
            <a:endParaRPr lang="en-US" sz="5400" b="1" dirty="0">
              <a:solidFill>
                <a:srgbClr val="00509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E8A7760-7D24-4723-8DC7-C2C77B8C2654}"/>
              </a:ext>
            </a:extLst>
          </p:cNvPr>
          <p:cNvSpPr/>
          <p:nvPr userDrawn="1"/>
        </p:nvSpPr>
        <p:spPr>
          <a:xfrm>
            <a:off x="743229" y="4452976"/>
            <a:ext cx="10072255" cy="507831"/>
          </a:xfrm>
          <a:prstGeom prst="rect">
            <a:avLst/>
          </a:prstGeom>
        </p:spPr>
        <p:txBody>
          <a:bodyPr wrap="square">
            <a:spAutoFit/>
          </a:bodyPr>
          <a:lstStyle/>
          <a:p>
            <a:r>
              <a:rPr lang="en-US" sz="900" dirty="0">
                <a:solidFill>
                  <a:schemeClr val="bg1">
                    <a:lumMod val="75000"/>
                  </a:schemeClr>
                </a:solidFill>
                <a:latin typeface="Arial" panose="020B0604020202020204" pitchFamily="34" charset="0"/>
                <a:cs typeface="Arial" panose="020B0604020202020204" pitchFamily="34" charset="0"/>
              </a:rPr>
              <a:t>© 2020 Huron Consulting Group Inc. and affiliates. Huron is a global consultancy and not a CPA firm, and does not provide attest services, audits, or other engagements in accordance with standards established by the AICPA or auditing standards promulgated by the Public Company Accounting Oversight Board (“PCAOB”). Huron is not a law firm; it does not offer, and is not authorized to provide, legal advice or counseling in any jurisdiction. Huron is the trading name of Pope Woodhead &amp; Associates Ltd.</a:t>
            </a:r>
          </a:p>
        </p:txBody>
      </p:sp>
      <p:sp>
        <p:nvSpPr>
          <p:cNvPr id="5" name="Rectangle 4">
            <a:extLst>
              <a:ext uri="{FF2B5EF4-FFF2-40B4-BE49-F238E27FC236}">
                <a16:creationId xmlns:a16="http://schemas.microsoft.com/office/drawing/2014/main" id="{A2FD42BE-87F3-40E5-AAB5-B9BB78FB6FEA}"/>
              </a:ext>
            </a:extLst>
          </p:cNvPr>
          <p:cNvSpPr/>
          <p:nvPr userDrawn="1"/>
        </p:nvSpPr>
        <p:spPr>
          <a:xfrm>
            <a:off x="674403" y="3274106"/>
            <a:ext cx="10141081" cy="307777"/>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The following resources and tools are provided in partnership with:</a:t>
            </a:r>
          </a:p>
        </p:txBody>
      </p:sp>
      <p:pic>
        <p:nvPicPr>
          <p:cNvPr id="6" name="Picture 5" descr="A picture containing clock, meter&#10;&#10;Description automatically generated">
            <a:extLst>
              <a:ext uri="{FF2B5EF4-FFF2-40B4-BE49-F238E27FC236}">
                <a16:creationId xmlns:a16="http://schemas.microsoft.com/office/drawing/2014/main" id="{7E628C10-2F21-41D9-AF54-D720DC8753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6749" y="3747652"/>
            <a:ext cx="5211097" cy="705324"/>
          </a:xfrm>
          <a:prstGeom prst="rect">
            <a:avLst/>
          </a:prstGeom>
        </p:spPr>
      </p:pic>
    </p:spTree>
    <p:extLst>
      <p:ext uri="{BB962C8B-B14F-4D97-AF65-F5344CB8AC3E}">
        <p14:creationId xmlns:p14="http://schemas.microsoft.com/office/powerpoint/2010/main" val="12278255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earn Mor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C72A20-65EB-4EF0-99C6-AE0DB0C2D92D}"/>
              </a:ext>
            </a:extLst>
          </p:cNvPr>
          <p:cNvSpPr/>
          <p:nvPr userDrawn="1"/>
        </p:nvSpPr>
        <p:spPr>
          <a:xfrm>
            <a:off x="743227" y="3275111"/>
            <a:ext cx="10141081" cy="307777"/>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Explore Studer Education resources and get in touch:</a:t>
            </a:r>
          </a:p>
        </p:txBody>
      </p:sp>
      <p:sp>
        <p:nvSpPr>
          <p:cNvPr id="5" name="TextBox 4">
            <a:extLst>
              <a:ext uri="{FF2B5EF4-FFF2-40B4-BE49-F238E27FC236}">
                <a16:creationId xmlns:a16="http://schemas.microsoft.com/office/drawing/2014/main" id="{139AFB82-E30A-4E8F-8423-C1E084271708}"/>
              </a:ext>
            </a:extLst>
          </p:cNvPr>
          <p:cNvSpPr txBox="1"/>
          <p:nvPr userDrawn="1"/>
        </p:nvSpPr>
        <p:spPr>
          <a:xfrm>
            <a:off x="743227" y="4383624"/>
            <a:ext cx="4758813" cy="1292662"/>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STUDER EDUCATION</a:t>
            </a:r>
          </a:p>
          <a:p>
            <a:r>
              <a:rPr lang="en-US" dirty="0">
                <a:solidFill>
                  <a:srgbClr val="00509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studereducation.com</a:t>
            </a:r>
            <a:endParaRPr lang="en-US" dirty="0">
              <a:solidFill>
                <a:srgbClr val="005091"/>
              </a:solidFill>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850.898.3949</a:t>
            </a:r>
          </a:p>
          <a:p>
            <a:r>
              <a:rPr lang="en-US" dirty="0">
                <a:latin typeface="Arial" panose="020B0604020202020204" pitchFamily="34" charset="0"/>
                <a:cs typeface="Arial" panose="020B0604020202020204" pitchFamily="34" charset="0"/>
              </a:rPr>
              <a:t>info@studereducation.com</a:t>
            </a:r>
          </a:p>
        </p:txBody>
      </p:sp>
      <p:sp>
        <p:nvSpPr>
          <p:cNvPr id="6" name="TextBox 5">
            <a:extLst>
              <a:ext uri="{FF2B5EF4-FFF2-40B4-BE49-F238E27FC236}">
                <a16:creationId xmlns:a16="http://schemas.microsoft.com/office/drawing/2014/main" id="{366F51DF-CF1B-41DC-B635-708F07521115}"/>
              </a:ext>
            </a:extLst>
          </p:cNvPr>
          <p:cNvSpPr txBox="1"/>
          <p:nvPr userDrawn="1"/>
        </p:nvSpPr>
        <p:spPr>
          <a:xfrm>
            <a:off x="5502040" y="4383624"/>
            <a:ext cx="4758813" cy="1015663"/>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9P</a:t>
            </a:r>
          </a:p>
          <a:p>
            <a:r>
              <a:rPr lang="en-US" dirty="0">
                <a:solidFill>
                  <a:srgbClr val="00509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9principles.com</a:t>
            </a:r>
            <a:endParaRPr lang="en-US" dirty="0">
              <a:solidFill>
                <a:srgbClr val="005091"/>
              </a:solidFill>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9principles@studereducation.com</a:t>
            </a:r>
          </a:p>
        </p:txBody>
      </p:sp>
      <p:sp>
        <p:nvSpPr>
          <p:cNvPr id="8" name="Title 1">
            <a:extLst>
              <a:ext uri="{FF2B5EF4-FFF2-40B4-BE49-F238E27FC236}">
                <a16:creationId xmlns:a16="http://schemas.microsoft.com/office/drawing/2014/main" id="{C7FC2C75-C85E-44C6-8DCA-C5498209DD89}"/>
              </a:ext>
            </a:extLst>
          </p:cNvPr>
          <p:cNvSpPr>
            <a:spLocks noGrp="1"/>
          </p:cNvSpPr>
          <p:nvPr>
            <p:ph type="title" hasCustomPrompt="1"/>
          </p:nvPr>
        </p:nvSpPr>
        <p:spPr>
          <a:xfrm>
            <a:off x="743227" y="2474375"/>
            <a:ext cx="10515600" cy="853022"/>
          </a:xfrm>
          <a:prstGeom prst="rect">
            <a:avLst/>
          </a:prstGeom>
        </p:spPr>
        <p:txBody>
          <a:bodyPr vert="horz" lIns="121920" tIns="60960" rIns="121920" bIns="60960" rtlCol="0" anchor="t">
            <a:normAutofit/>
          </a:bodyPr>
          <a:lstStyle>
            <a:lvl1pPr>
              <a:defRPr b="1"/>
            </a:lvl1pPr>
          </a:lstStyle>
          <a:p>
            <a:r>
              <a:rPr lang="en-US" dirty="0">
                <a:solidFill>
                  <a:srgbClr val="005091"/>
                </a:solidFill>
                <a:latin typeface="Arial" panose="020B0604020202020204" pitchFamily="34" charset="0"/>
                <a:cs typeface="Arial" panose="020B0604020202020204" pitchFamily="34" charset="0"/>
              </a:rPr>
              <a:t>LEARN MORE</a:t>
            </a:r>
            <a:endParaRPr lang="en-US" sz="5400" dirty="0">
              <a:solidFill>
                <a:srgbClr val="00509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0113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C3260-8594-42C0-AA9C-944F30DD2F7A}"/>
              </a:ext>
            </a:extLst>
          </p:cNvPr>
          <p:cNvSpPr>
            <a:spLocks noGrp="1"/>
          </p:cNvSpPr>
          <p:nvPr>
            <p:ph type="title"/>
          </p:nvPr>
        </p:nvSpPr>
        <p:spPr>
          <a:xfrm>
            <a:off x="501769" y="356499"/>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633396D-54D3-4FBA-A02E-12C541011520}"/>
              </a:ext>
            </a:extLst>
          </p:cNvPr>
          <p:cNvSpPr>
            <a:spLocks noGrp="1"/>
          </p:cNvSpPr>
          <p:nvPr>
            <p:ph idx="1"/>
          </p:nvPr>
        </p:nvSpPr>
        <p:spPr>
          <a:xfrm>
            <a:off x="501769"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E8E27A60-50D7-42C1-B977-A970A66FFDD8}"/>
              </a:ext>
            </a:extLst>
          </p:cNvPr>
          <p:cNvSpPr/>
          <p:nvPr userDrawn="1"/>
        </p:nvSpPr>
        <p:spPr>
          <a:xfrm>
            <a:off x="501769" y="6274346"/>
            <a:ext cx="10072255" cy="507831"/>
          </a:xfrm>
          <a:prstGeom prst="rect">
            <a:avLst/>
          </a:prstGeom>
        </p:spPr>
        <p:txBody>
          <a:bodyPr wrap="square">
            <a:spAutoFit/>
          </a:bodyPr>
          <a:lstStyle/>
          <a:p>
            <a:r>
              <a:rPr lang="en-US" sz="900" dirty="0">
                <a:solidFill>
                  <a:schemeClr val="bg1">
                    <a:lumMod val="75000"/>
                  </a:schemeClr>
                </a:solidFill>
                <a:latin typeface="Arial" panose="020B0604020202020204" pitchFamily="34" charset="0"/>
                <a:cs typeface="Arial" panose="020B0604020202020204" pitchFamily="34" charset="0"/>
              </a:rPr>
              <a:t>© 2020 Huron Consulting Group Inc. and affiliates. Huron is a global consultancy and not a CPA firm, and does not provide attest services, audits, or other engagements in accordance with standards established by the AICPA or auditing standards promulgated by the Public Company Accounting Oversight Board (“PCAOB”). Huron is not a law firm; it does not offer, and is not authorized to provide, legal advice or counseling in any jurisdiction. Huron is the trading name of Pope Woodhead &amp; Associates Ltd.</a:t>
            </a:r>
          </a:p>
        </p:txBody>
      </p:sp>
      <p:cxnSp>
        <p:nvCxnSpPr>
          <p:cNvPr id="9" name="Straight Connector 8">
            <a:extLst>
              <a:ext uri="{FF2B5EF4-FFF2-40B4-BE49-F238E27FC236}">
                <a16:creationId xmlns:a16="http://schemas.microsoft.com/office/drawing/2014/main" id="{BCF133A2-0F9C-4E8C-833F-99FC5D18BDC9}"/>
              </a:ext>
            </a:extLst>
          </p:cNvPr>
          <p:cNvCxnSpPr>
            <a:cxnSpLocks/>
          </p:cNvCxnSpPr>
          <p:nvPr userDrawn="1"/>
        </p:nvCxnSpPr>
        <p:spPr>
          <a:xfrm>
            <a:off x="11769494" y="0"/>
            <a:ext cx="0" cy="600075"/>
          </a:xfrm>
          <a:prstGeom prst="line">
            <a:avLst/>
          </a:prstGeom>
          <a:ln w="19050" cmpd="sng">
            <a:solidFill>
              <a:srgbClr val="00558C"/>
            </a:solidFill>
          </a:ln>
          <a:effectLst/>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C091682E-4B67-41F5-A6F3-10B12DB46627}"/>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rot="16200000">
            <a:off x="10441916" y="4791213"/>
            <a:ext cx="2614312" cy="353847"/>
          </a:xfrm>
          <a:prstGeom prst="rect">
            <a:avLst/>
          </a:prstGeom>
        </p:spPr>
      </p:pic>
      <p:cxnSp>
        <p:nvCxnSpPr>
          <p:cNvPr id="11" name="Straight Connector 10">
            <a:extLst>
              <a:ext uri="{FF2B5EF4-FFF2-40B4-BE49-F238E27FC236}">
                <a16:creationId xmlns:a16="http://schemas.microsoft.com/office/drawing/2014/main" id="{AB46F0FB-D8AE-4721-AFB3-6A4ABE572546}"/>
              </a:ext>
            </a:extLst>
          </p:cNvPr>
          <p:cNvCxnSpPr>
            <a:cxnSpLocks/>
          </p:cNvCxnSpPr>
          <p:nvPr userDrawn="1"/>
        </p:nvCxnSpPr>
        <p:spPr>
          <a:xfrm>
            <a:off x="11769494" y="6487064"/>
            <a:ext cx="0" cy="370936"/>
          </a:xfrm>
          <a:prstGeom prst="line">
            <a:avLst/>
          </a:prstGeom>
          <a:ln w="19050" cmpd="sng">
            <a:solidFill>
              <a:srgbClr val="00558C"/>
            </a:solidFill>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5448468D-1DE5-40CF-BEAF-20174B097B93}"/>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rot="16200000">
            <a:off x="10746476" y="1804800"/>
            <a:ext cx="1999839" cy="417512"/>
          </a:xfrm>
          <a:prstGeom prst="rect">
            <a:avLst/>
          </a:prstGeom>
        </p:spPr>
      </p:pic>
    </p:spTree>
    <p:extLst>
      <p:ext uri="{BB962C8B-B14F-4D97-AF65-F5344CB8AC3E}">
        <p14:creationId xmlns:p14="http://schemas.microsoft.com/office/powerpoint/2010/main" val="3835917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DD782-8EDC-41F9-AE42-F6D2A0E15EBD}"/>
              </a:ext>
            </a:extLst>
          </p:cNvPr>
          <p:cNvSpPr>
            <a:spLocks noGrp="1"/>
          </p:cNvSpPr>
          <p:nvPr>
            <p:ph type="title"/>
          </p:nvPr>
        </p:nvSpPr>
        <p:spPr>
          <a:xfrm>
            <a:off x="624816"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8D3538-B65E-43DB-914D-6088A3858FBB}"/>
              </a:ext>
            </a:extLst>
          </p:cNvPr>
          <p:cNvSpPr>
            <a:spLocks noGrp="1"/>
          </p:cNvSpPr>
          <p:nvPr>
            <p:ph type="body" idx="1"/>
          </p:nvPr>
        </p:nvSpPr>
        <p:spPr>
          <a:xfrm>
            <a:off x="624816"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Rectangle 4">
            <a:extLst>
              <a:ext uri="{FF2B5EF4-FFF2-40B4-BE49-F238E27FC236}">
                <a16:creationId xmlns:a16="http://schemas.microsoft.com/office/drawing/2014/main" id="{CBBD70F6-76AE-43B7-B95B-82049CC8EA46}"/>
              </a:ext>
            </a:extLst>
          </p:cNvPr>
          <p:cNvSpPr/>
          <p:nvPr userDrawn="1"/>
        </p:nvSpPr>
        <p:spPr>
          <a:xfrm>
            <a:off x="501769" y="6274346"/>
            <a:ext cx="10072255" cy="507831"/>
          </a:xfrm>
          <a:prstGeom prst="rect">
            <a:avLst/>
          </a:prstGeom>
        </p:spPr>
        <p:txBody>
          <a:bodyPr wrap="square">
            <a:spAutoFit/>
          </a:bodyPr>
          <a:lstStyle/>
          <a:p>
            <a:r>
              <a:rPr lang="en-US" sz="900" dirty="0">
                <a:solidFill>
                  <a:schemeClr val="bg1">
                    <a:lumMod val="75000"/>
                  </a:schemeClr>
                </a:solidFill>
                <a:latin typeface="Arial" panose="020B0604020202020204" pitchFamily="34" charset="0"/>
                <a:cs typeface="Arial" panose="020B0604020202020204" pitchFamily="34" charset="0"/>
              </a:rPr>
              <a:t>© 2020 Huron Consulting Group Inc. and affiliates. Huron is a global consultancy and not a CPA firm, and does not provide attest services, audits, or other engagements in accordance with standards established by the AICPA or auditing standards promulgated by the Public Company Accounting Oversight Board (“PCAOB”). Huron is not a law firm; it does not offer, and is not authorized to provide, legal advice or counseling in any jurisdiction. Huron is the trading name of Pope Woodhead &amp; Associates Ltd.</a:t>
            </a:r>
          </a:p>
        </p:txBody>
      </p:sp>
      <p:cxnSp>
        <p:nvCxnSpPr>
          <p:cNvPr id="6" name="Straight Connector 5">
            <a:extLst>
              <a:ext uri="{FF2B5EF4-FFF2-40B4-BE49-F238E27FC236}">
                <a16:creationId xmlns:a16="http://schemas.microsoft.com/office/drawing/2014/main" id="{1A7ED3B1-ACED-4B06-8AC3-03519119E69C}"/>
              </a:ext>
            </a:extLst>
          </p:cNvPr>
          <p:cNvCxnSpPr>
            <a:cxnSpLocks/>
          </p:cNvCxnSpPr>
          <p:nvPr userDrawn="1"/>
        </p:nvCxnSpPr>
        <p:spPr>
          <a:xfrm>
            <a:off x="11769494" y="0"/>
            <a:ext cx="0" cy="600075"/>
          </a:xfrm>
          <a:prstGeom prst="line">
            <a:avLst/>
          </a:prstGeom>
          <a:ln w="19050" cmpd="sng">
            <a:solidFill>
              <a:srgbClr val="00558C"/>
            </a:solidFill>
          </a:ln>
          <a:effectLst/>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AEFFA229-9526-40C5-9996-9CDC21CE7287}"/>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rot="16200000">
            <a:off x="10441916" y="4791213"/>
            <a:ext cx="2614312" cy="353847"/>
          </a:xfrm>
          <a:prstGeom prst="rect">
            <a:avLst/>
          </a:prstGeom>
        </p:spPr>
      </p:pic>
      <p:cxnSp>
        <p:nvCxnSpPr>
          <p:cNvPr id="8" name="Straight Connector 7">
            <a:extLst>
              <a:ext uri="{FF2B5EF4-FFF2-40B4-BE49-F238E27FC236}">
                <a16:creationId xmlns:a16="http://schemas.microsoft.com/office/drawing/2014/main" id="{4ED5C68D-1300-46DE-BD00-6F75FEDC98A0}"/>
              </a:ext>
            </a:extLst>
          </p:cNvPr>
          <p:cNvCxnSpPr>
            <a:cxnSpLocks/>
          </p:cNvCxnSpPr>
          <p:nvPr userDrawn="1"/>
        </p:nvCxnSpPr>
        <p:spPr>
          <a:xfrm>
            <a:off x="11769494" y="6487064"/>
            <a:ext cx="0" cy="370936"/>
          </a:xfrm>
          <a:prstGeom prst="line">
            <a:avLst/>
          </a:prstGeom>
          <a:ln w="19050" cmpd="sng">
            <a:solidFill>
              <a:srgbClr val="00558C"/>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A57F1468-611E-4221-833E-7C6216ACD80C}"/>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rot="16200000">
            <a:off x="10746476" y="1804800"/>
            <a:ext cx="1999839" cy="417512"/>
          </a:xfrm>
          <a:prstGeom prst="rect">
            <a:avLst/>
          </a:prstGeom>
        </p:spPr>
      </p:pic>
    </p:spTree>
    <p:extLst>
      <p:ext uri="{BB962C8B-B14F-4D97-AF65-F5344CB8AC3E}">
        <p14:creationId xmlns:p14="http://schemas.microsoft.com/office/powerpoint/2010/main" val="2124189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D22A8-9AE6-4FED-A488-3261D164F9AA}"/>
              </a:ext>
            </a:extLst>
          </p:cNvPr>
          <p:cNvSpPr>
            <a:spLocks noGrp="1"/>
          </p:cNvSpPr>
          <p:nvPr>
            <p:ph type="title"/>
          </p:nvPr>
        </p:nvSpPr>
        <p:spPr>
          <a:xfrm>
            <a:off x="544902" y="3651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04BFA1B-9781-4A37-B1A8-63861C459E89}"/>
              </a:ext>
            </a:extLst>
          </p:cNvPr>
          <p:cNvSpPr>
            <a:spLocks noGrp="1"/>
          </p:cNvSpPr>
          <p:nvPr>
            <p:ph sz="half" idx="1"/>
          </p:nvPr>
        </p:nvSpPr>
        <p:spPr>
          <a:xfrm>
            <a:off x="544902"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CEA440-DA76-44A1-BC27-F9AF0E4A39E5}"/>
              </a:ext>
            </a:extLst>
          </p:cNvPr>
          <p:cNvSpPr>
            <a:spLocks noGrp="1"/>
          </p:cNvSpPr>
          <p:nvPr>
            <p:ph sz="half" idx="2"/>
          </p:nvPr>
        </p:nvSpPr>
        <p:spPr>
          <a:xfrm>
            <a:off x="5878902"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492A9C3-B446-462B-9EB2-4BFDC4805FA1}"/>
              </a:ext>
            </a:extLst>
          </p:cNvPr>
          <p:cNvSpPr/>
          <p:nvPr userDrawn="1"/>
        </p:nvSpPr>
        <p:spPr>
          <a:xfrm>
            <a:off x="501769" y="6274346"/>
            <a:ext cx="10072255" cy="507831"/>
          </a:xfrm>
          <a:prstGeom prst="rect">
            <a:avLst/>
          </a:prstGeom>
        </p:spPr>
        <p:txBody>
          <a:bodyPr wrap="square">
            <a:spAutoFit/>
          </a:bodyPr>
          <a:lstStyle/>
          <a:p>
            <a:r>
              <a:rPr lang="en-US" sz="900" dirty="0">
                <a:solidFill>
                  <a:schemeClr val="bg1">
                    <a:lumMod val="75000"/>
                  </a:schemeClr>
                </a:solidFill>
                <a:latin typeface="Arial" panose="020B0604020202020204" pitchFamily="34" charset="0"/>
                <a:cs typeface="Arial" panose="020B0604020202020204" pitchFamily="34" charset="0"/>
              </a:rPr>
              <a:t>© 2020 Huron Consulting Group Inc. and affiliates. Huron is a global consultancy and not a CPA firm, and does not provide attest services, audits, or other engagements in accordance with standards established by the AICPA or auditing standards promulgated by the Public Company Accounting Oversight Board (“PCAOB”). Huron is not a law firm; it does not offer, and is not authorized to provide, legal advice or counseling in any jurisdiction. Huron is the trading name of Pope Woodhead &amp; Associates Ltd.</a:t>
            </a:r>
          </a:p>
        </p:txBody>
      </p:sp>
      <p:cxnSp>
        <p:nvCxnSpPr>
          <p:cNvPr id="6" name="Straight Connector 5">
            <a:extLst>
              <a:ext uri="{FF2B5EF4-FFF2-40B4-BE49-F238E27FC236}">
                <a16:creationId xmlns:a16="http://schemas.microsoft.com/office/drawing/2014/main" id="{79E0CC3D-3F0F-4733-B7CC-8EE1A563FF21}"/>
              </a:ext>
            </a:extLst>
          </p:cNvPr>
          <p:cNvCxnSpPr>
            <a:cxnSpLocks/>
          </p:cNvCxnSpPr>
          <p:nvPr userDrawn="1"/>
        </p:nvCxnSpPr>
        <p:spPr>
          <a:xfrm>
            <a:off x="11769494" y="0"/>
            <a:ext cx="0" cy="600075"/>
          </a:xfrm>
          <a:prstGeom prst="line">
            <a:avLst/>
          </a:prstGeom>
          <a:ln w="19050" cmpd="sng">
            <a:solidFill>
              <a:srgbClr val="00558C"/>
            </a:solidFill>
          </a:ln>
          <a:effectLst/>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0A52B109-F858-4553-AB38-C916590DF685}"/>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rot="16200000">
            <a:off x="10441916" y="4791213"/>
            <a:ext cx="2614312" cy="353847"/>
          </a:xfrm>
          <a:prstGeom prst="rect">
            <a:avLst/>
          </a:prstGeom>
        </p:spPr>
      </p:pic>
      <p:cxnSp>
        <p:nvCxnSpPr>
          <p:cNvPr id="8" name="Straight Connector 7">
            <a:extLst>
              <a:ext uri="{FF2B5EF4-FFF2-40B4-BE49-F238E27FC236}">
                <a16:creationId xmlns:a16="http://schemas.microsoft.com/office/drawing/2014/main" id="{2D1286FA-003C-49CA-A2B4-A77AF5E3BF11}"/>
              </a:ext>
            </a:extLst>
          </p:cNvPr>
          <p:cNvCxnSpPr>
            <a:cxnSpLocks/>
          </p:cNvCxnSpPr>
          <p:nvPr userDrawn="1"/>
        </p:nvCxnSpPr>
        <p:spPr>
          <a:xfrm>
            <a:off x="11769494" y="6487064"/>
            <a:ext cx="0" cy="370936"/>
          </a:xfrm>
          <a:prstGeom prst="line">
            <a:avLst/>
          </a:prstGeom>
          <a:ln w="19050" cmpd="sng">
            <a:solidFill>
              <a:srgbClr val="00558C"/>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0853D04E-85F9-4ACB-86A5-EA2E221A2652}"/>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rot="16200000">
            <a:off x="10746476" y="1804800"/>
            <a:ext cx="1999839" cy="417512"/>
          </a:xfrm>
          <a:prstGeom prst="rect">
            <a:avLst/>
          </a:prstGeom>
        </p:spPr>
      </p:pic>
    </p:spTree>
    <p:extLst>
      <p:ext uri="{BB962C8B-B14F-4D97-AF65-F5344CB8AC3E}">
        <p14:creationId xmlns:p14="http://schemas.microsoft.com/office/powerpoint/2010/main" val="93081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ADB2F-D047-4157-8E72-D019ABBCA1F5}"/>
              </a:ext>
            </a:extLst>
          </p:cNvPr>
          <p:cNvSpPr>
            <a:spLocks noGrp="1"/>
          </p:cNvSpPr>
          <p:nvPr>
            <p:ph type="title"/>
          </p:nvPr>
        </p:nvSpPr>
        <p:spPr>
          <a:xfrm>
            <a:off x="572369" y="321993"/>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702224-7619-401A-92E3-879C21700F0D}"/>
              </a:ext>
            </a:extLst>
          </p:cNvPr>
          <p:cNvSpPr>
            <a:spLocks noGrp="1"/>
          </p:cNvSpPr>
          <p:nvPr>
            <p:ph type="body" idx="1"/>
          </p:nvPr>
        </p:nvSpPr>
        <p:spPr>
          <a:xfrm>
            <a:off x="572369" y="1708031"/>
            <a:ext cx="5157787" cy="745286"/>
          </a:xfrm>
        </p:spPr>
        <p:txBody>
          <a:bodyPr anchor="b">
            <a:normAutofit/>
          </a:bodyPr>
          <a:lstStyle>
            <a:lvl1pPr marL="0" indent="0">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4D10EE3D-91F2-4D04-B40D-F028E56BF374}"/>
              </a:ext>
            </a:extLst>
          </p:cNvPr>
          <p:cNvSpPr>
            <a:spLocks noGrp="1"/>
          </p:cNvSpPr>
          <p:nvPr>
            <p:ph sz="half" idx="2"/>
          </p:nvPr>
        </p:nvSpPr>
        <p:spPr>
          <a:xfrm>
            <a:off x="572369" y="2513791"/>
            <a:ext cx="5157787" cy="36327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C291895-1A47-4B46-BE75-492A2FD0D3FD}"/>
              </a:ext>
            </a:extLst>
          </p:cNvPr>
          <p:cNvSpPr>
            <a:spLocks noGrp="1"/>
          </p:cNvSpPr>
          <p:nvPr>
            <p:ph type="body" sz="quarter" idx="3"/>
          </p:nvPr>
        </p:nvSpPr>
        <p:spPr>
          <a:xfrm>
            <a:off x="5904781" y="1716656"/>
            <a:ext cx="5183188" cy="736662"/>
          </a:xfrm>
        </p:spPr>
        <p:txBody>
          <a:bodyPr anchor="b">
            <a:normAutofit/>
          </a:bodyPr>
          <a:lstStyle>
            <a:lvl1pPr marL="0" indent="0">
              <a:buNone/>
              <a:defRPr lang="en-US" sz="2000" b="1" kern="1200" cap="all"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Clr>
                <a:srgbClr val="005091"/>
              </a:buClr>
              <a:buFont typeface="Arial" panose="020B0604020202020204" pitchFamily="34" charset="0"/>
              <a:buNone/>
            </a:pPr>
            <a:r>
              <a:rPr lang="en-US" dirty="0"/>
              <a:t>Click to edit Master text styles</a:t>
            </a:r>
          </a:p>
        </p:txBody>
      </p:sp>
      <p:sp>
        <p:nvSpPr>
          <p:cNvPr id="6" name="Content Placeholder 5">
            <a:extLst>
              <a:ext uri="{FF2B5EF4-FFF2-40B4-BE49-F238E27FC236}">
                <a16:creationId xmlns:a16="http://schemas.microsoft.com/office/drawing/2014/main" id="{D984BFFC-469A-470A-9DEE-94B0DCC288B5}"/>
              </a:ext>
            </a:extLst>
          </p:cNvPr>
          <p:cNvSpPr>
            <a:spLocks noGrp="1"/>
          </p:cNvSpPr>
          <p:nvPr>
            <p:ph sz="quarter" idx="4"/>
          </p:nvPr>
        </p:nvSpPr>
        <p:spPr>
          <a:xfrm>
            <a:off x="5904781" y="2513791"/>
            <a:ext cx="5183188" cy="36327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88D15A10-20C9-42FB-9561-A1CA5349412A}"/>
              </a:ext>
            </a:extLst>
          </p:cNvPr>
          <p:cNvSpPr/>
          <p:nvPr userDrawn="1"/>
        </p:nvSpPr>
        <p:spPr>
          <a:xfrm>
            <a:off x="501769" y="6274346"/>
            <a:ext cx="10072255" cy="507831"/>
          </a:xfrm>
          <a:prstGeom prst="rect">
            <a:avLst/>
          </a:prstGeom>
        </p:spPr>
        <p:txBody>
          <a:bodyPr wrap="square">
            <a:spAutoFit/>
          </a:bodyPr>
          <a:lstStyle/>
          <a:p>
            <a:r>
              <a:rPr lang="en-US" sz="900" dirty="0">
                <a:solidFill>
                  <a:schemeClr val="bg1">
                    <a:lumMod val="75000"/>
                  </a:schemeClr>
                </a:solidFill>
                <a:latin typeface="Arial" panose="020B0604020202020204" pitchFamily="34" charset="0"/>
                <a:cs typeface="Arial" panose="020B0604020202020204" pitchFamily="34" charset="0"/>
              </a:rPr>
              <a:t>© 2020 Huron Consulting Group Inc. and affiliates. Huron is a global consultancy and not a CPA firm, and does not provide attest services, audits, or other engagements in accordance with standards established by the AICPA or auditing standards promulgated by the Public Company Accounting Oversight Board (“PCAOB”). Huron is not a law firm; it does not offer, and is not authorized to provide, legal advice or counseling in any jurisdiction. Huron is the trading name of Pope Woodhead &amp; Associates Ltd.</a:t>
            </a:r>
          </a:p>
        </p:txBody>
      </p:sp>
      <p:cxnSp>
        <p:nvCxnSpPr>
          <p:cNvPr id="8" name="Straight Connector 7">
            <a:extLst>
              <a:ext uri="{FF2B5EF4-FFF2-40B4-BE49-F238E27FC236}">
                <a16:creationId xmlns:a16="http://schemas.microsoft.com/office/drawing/2014/main" id="{E7135A92-84B2-46BC-9E43-ECB1F024EED4}"/>
              </a:ext>
            </a:extLst>
          </p:cNvPr>
          <p:cNvCxnSpPr>
            <a:cxnSpLocks/>
          </p:cNvCxnSpPr>
          <p:nvPr userDrawn="1"/>
        </p:nvCxnSpPr>
        <p:spPr>
          <a:xfrm>
            <a:off x="11769494" y="0"/>
            <a:ext cx="0" cy="600075"/>
          </a:xfrm>
          <a:prstGeom prst="line">
            <a:avLst/>
          </a:prstGeom>
          <a:ln w="19050" cmpd="sng">
            <a:solidFill>
              <a:srgbClr val="00558C"/>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E55308B0-4802-4C73-8217-92BB9266AC37}"/>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rot="16200000">
            <a:off x="10441916" y="4791213"/>
            <a:ext cx="2614312" cy="353847"/>
          </a:xfrm>
          <a:prstGeom prst="rect">
            <a:avLst/>
          </a:prstGeom>
        </p:spPr>
      </p:pic>
      <p:cxnSp>
        <p:nvCxnSpPr>
          <p:cNvPr id="10" name="Straight Connector 9">
            <a:extLst>
              <a:ext uri="{FF2B5EF4-FFF2-40B4-BE49-F238E27FC236}">
                <a16:creationId xmlns:a16="http://schemas.microsoft.com/office/drawing/2014/main" id="{19084AFC-414C-4EE9-813A-B9307770A070}"/>
              </a:ext>
            </a:extLst>
          </p:cNvPr>
          <p:cNvCxnSpPr>
            <a:cxnSpLocks/>
          </p:cNvCxnSpPr>
          <p:nvPr userDrawn="1"/>
        </p:nvCxnSpPr>
        <p:spPr>
          <a:xfrm>
            <a:off x="11769494" y="6487064"/>
            <a:ext cx="0" cy="370936"/>
          </a:xfrm>
          <a:prstGeom prst="line">
            <a:avLst/>
          </a:prstGeom>
          <a:ln w="19050" cmpd="sng">
            <a:solidFill>
              <a:srgbClr val="00558C"/>
            </a:solidFill>
          </a:ln>
          <a:effectLst/>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04962264-8789-4A88-BEF8-3D427EC1479E}"/>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rot="16200000">
            <a:off x="10746476" y="1804800"/>
            <a:ext cx="1999839" cy="417512"/>
          </a:xfrm>
          <a:prstGeom prst="rect">
            <a:avLst/>
          </a:prstGeom>
        </p:spPr>
      </p:pic>
    </p:spTree>
    <p:extLst>
      <p:ext uri="{BB962C8B-B14F-4D97-AF65-F5344CB8AC3E}">
        <p14:creationId xmlns:p14="http://schemas.microsoft.com/office/powerpoint/2010/main" val="3644498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83286-393C-4E47-B098-C2E75DFB1EBF}"/>
              </a:ext>
            </a:extLst>
          </p:cNvPr>
          <p:cNvSpPr>
            <a:spLocks noGrp="1"/>
          </p:cNvSpPr>
          <p:nvPr>
            <p:ph type="title"/>
          </p:nvPr>
        </p:nvSpPr>
        <p:spPr>
          <a:xfrm>
            <a:off x="493143" y="365125"/>
            <a:ext cx="10515600" cy="1325563"/>
          </a:xfrm>
        </p:spPr>
        <p:txBody>
          <a:bodyPr/>
          <a:lstStyle/>
          <a:p>
            <a:r>
              <a:rPr lang="en-US"/>
              <a:t>Click to edit Master title style</a:t>
            </a:r>
          </a:p>
        </p:txBody>
      </p:sp>
      <p:sp>
        <p:nvSpPr>
          <p:cNvPr id="3" name="Rectangle 2">
            <a:extLst>
              <a:ext uri="{FF2B5EF4-FFF2-40B4-BE49-F238E27FC236}">
                <a16:creationId xmlns:a16="http://schemas.microsoft.com/office/drawing/2014/main" id="{92D88BE8-9B40-4817-B525-0A6906E5BC0B}"/>
              </a:ext>
            </a:extLst>
          </p:cNvPr>
          <p:cNvSpPr/>
          <p:nvPr userDrawn="1"/>
        </p:nvSpPr>
        <p:spPr>
          <a:xfrm>
            <a:off x="501769" y="6274346"/>
            <a:ext cx="10072255" cy="507831"/>
          </a:xfrm>
          <a:prstGeom prst="rect">
            <a:avLst/>
          </a:prstGeom>
        </p:spPr>
        <p:txBody>
          <a:bodyPr wrap="square">
            <a:spAutoFit/>
          </a:bodyPr>
          <a:lstStyle/>
          <a:p>
            <a:r>
              <a:rPr lang="en-US" sz="900" dirty="0">
                <a:solidFill>
                  <a:schemeClr val="bg1">
                    <a:lumMod val="75000"/>
                  </a:schemeClr>
                </a:solidFill>
                <a:latin typeface="Arial" panose="020B0604020202020204" pitchFamily="34" charset="0"/>
                <a:cs typeface="Arial" panose="020B0604020202020204" pitchFamily="34" charset="0"/>
              </a:rPr>
              <a:t>© 2020 Huron Consulting Group Inc. and affiliates. Huron is a global consultancy and not a CPA firm, and does not provide attest services, audits, or other engagements in accordance with standards established by the AICPA or auditing standards promulgated by the Public Company Accounting Oversight Board (“PCAOB”). Huron is not a law firm; it does not offer, and is not authorized to provide, legal advice or counseling in any jurisdiction. Huron is the trading name of Pope Woodhead &amp; Associates Ltd.</a:t>
            </a:r>
          </a:p>
        </p:txBody>
      </p:sp>
      <p:cxnSp>
        <p:nvCxnSpPr>
          <p:cNvPr id="4" name="Straight Connector 3">
            <a:extLst>
              <a:ext uri="{FF2B5EF4-FFF2-40B4-BE49-F238E27FC236}">
                <a16:creationId xmlns:a16="http://schemas.microsoft.com/office/drawing/2014/main" id="{07D6BB57-9FD8-4E04-A43B-2C651459FBF2}"/>
              </a:ext>
            </a:extLst>
          </p:cNvPr>
          <p:cNvCxnSpPr>
            <a:cxnSpLocks/>
          </p:cNvCxnSpPr>
          <p:nvPr userDrawn="1"/>
        </p:nvCxnSpPr>
        <p:spPr>
          <a:xfrm>
            <a:off x="11769494" y="0"/>
            <a:ext cx="0" cy="600075"/>
          </a:xfrm>
          <a:prstGeom prst="line">
            <a:avLst/>
          </a:prstGeom>
          <a:ln w="19050" cmpd="sng">
            <a:solidFill>
              <a:srgbClr val="00558C"/>
            </a:solidFill>
          </a:ln>
          <a:effectLst/>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B1129381-93D1-4CD9-B737-A2DC66412F6D}"/>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rot="16200000">
            <a:off x="10441916" y="4791213"/>
            <a:ext cx="2614312" cy="353847"/>
          </a:xfrm>
          <a:prstGeom prst="rect">
            <a:avLst/>
          </a:prstGeom>
        </p:spPr>
      </p:pic>
      <p:cxnSp>
        <p:nvCxnSpPr>
          <p:cNvPr id="6" name="Straight Connector 5">
            <a:extLst>
              <a:ext uri="{FF2B5EF4-FFF2-40B4-BE49-F238E27FC236}">
                <a16:creationId xmlns:a16="http://schemas.microsoft.com/office/drawing/2014/main" id="{BE70913B-28C8-496D-80F6-96B6EE0DF235}"/>
              </a:ext>
            </a:extLst>
          </p:cNvPr>
          <p:cNvCxnSpPr>
            <a:cxnSpLocks/>
          </p:cNvCxnSpPr>
          <p:nvPr userDrawn="1"/>
        </p:nvCxnSpPr>
        <p:spPr>
          <a:xfrm>
            <a:off x="11769494" y="6487064"/>
            <a:ext cx="0" cy="370936"/>
          </a:xfrm>
          <a:prstGeom prst="line">
            <a:avLst/>
          </a:prstGeom>
          <a:ln w="19050" cmpd="sng">
            <a:solidFill>
              <a:srgbClr val="00558C"/>
            </a:solidFill>
          </a:ln>
          <a:effectLst/>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5934CEBE-4E1E-4357-BC85-64724C498839}"/>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rot="16200000">
            <a:off x="10746476" y="1804800"/>
            <a:ext cx="1999839" cy="417512"/>
          </a:xfrm>
          <a:prstGeom prst="rect">
            <a:avLst/>
          </a:prstGeom>
        </p:spPr>
      </p:pic>
    </p:spTree>
    <p:extLst>
      <p:ext uri="{BB962C8B-B14F-4D97-AF65-F5344CB8AC3E}">
        <p14:creationId xmlns:p14="http://schemas.microsoft.com/office/powerpoint/2010/main" val="2073579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5A03B4-272A-4822-A23F-D2D532E21B35}"/>
              </a:ext>
            </a:extLst>
          </p:cNvPr>
          <p:cNvSpPr/>
          <p:nvPr userDrawn="1"/>
        </p:nvSpPr>
        <p:spPr>
          <a:xfrm>
            <a:off x="501769" y="6274346"/>
            <a:ext cx="10072255" cy="507831"/>
          </a:xfrm>
          <a:prstGeom prst="rect">
            <a:avLst/>
          </a:prstGeom>
        </p:spPr>
        <p:txBody>
          <a:bodyPr wrap="square">
            <a:spAutoFit/>
          </a:bodyPr>
          <a:lstStyle/>
          <a:p>
            <a:r>
              <a:rPr lang="en-US" sz="900" dirty="0">
                <a:solidFill>
                  <a:schemeClr val="bg1">
                    <a:lumMod val="75000"/>
                  </a:schemeClr>
                </a:solidFill>
                <a:latin typeface="Arial" panose="020B0604020202020204" pitchFamily="34" charset="0"/>
                <a:cs typeface="Arial" panose="020B0604020202020204" pitchFamily="34" charset="0"/>
              </a:rPr>
              <a:t>© 2020 Huron Consulting Group Inc. and affiliates. Huron is a global consultancy and not a CPA firm, and does not provide attest services, audits, or other engagements in accordance with standards established by the AICPA or auditing standards promulgated by the Public Company Accounting Oversight Board (“PCAOB”). Huron is not a law firm; it does not offer, and is not authorized to provide, legal advice or counseling in any jurisdiction. Huron is the trading name of Pope Woodhead &amp; Associates Ltd.</a:t>
            </a:r>
          </a:p>
        </p:txBody>
      </p:sp>
      <p:cxnSp>
        <p:nvCxnSpPr>
          <p:cNvPr id="3" name="Straight Connector 2">
            <a:extLst>
              <a:ext uri="{FF2B5EF4-FFF2-40B4-BE49-F238E27FC236}">
                <a16:creationId xmlns:a16="http://schemas.microsoft.com/office/drawing/2014/main" id="{3350AC2A-E1ED-49E1-812D-34D2928B7DB5}"/>
              </a:ext>
            </a:extLst>
          </p:cNvPr>
          <p:cNvCxnSpPr>
            <a:cxnSpLocks/>
          </p:cNvCxnSpPr>
          <p:nvPr userDrawn="1"/>
        </p:nvCxnSpPr>
        <p:spPr>
          <a:xfrm>
            <a:off x="11769494" y="0"/>
            <a:ext cx="0" cy="600075"/>
          </a:xfrm>
          <a:prstGeom prst="line">
            <a:avLst/>
          </a:prstGeom>
          <a:ln w="19050" cmpd="sng">
            <a:solidFill>
              <a:srgbClr val="00558C"/>
            </a:solidFill>
          </a:ln>
          <a:effectLst/>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D8056EA7-F987-474B-BF7A-1E24A8557211}"/>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rot="16200000">
            <a:off x="10441916" y="4791213"/>
            <a:ext cx="2614312" cy="353847"/>
          </a:xfrm>
          <a:prstGeom prst="rect">
            <a:avLst/>
          </a:prstGeom>
        </p:spPr>
      </p:pic>
      <p:cxnSp>
        <p:nvCxnSpPr>
          <p:cNvPr id="5" name="Straight Connector 4">
            <a:extLst>
              <a:ext uri="{FF2B5EF4-FFF2-40B4-BE49-F238E27FC236}">
                <a16:creationId xmlns:a16="http://schemas.microsoft.com/office/drawing/2014/main" id="{B7D8F112-4A93-4915-87F7-63D3A7F7F162}"/>
              </a:ext>
            </a:extLst>
          </p:cNvPr>
          <p:cNvCxnSpPr>
            <a:cxnSpLocks/>
          </p:cNvCxnSpPr>
          <p:nvPr userDrawn="1"/>
        </p:nvCxnSpPr>
        <p:spPr>
          <a:xfrm>
            <a:off x="11769494" y="6487064"/>
            <a:ext cx="0" cy="370936"/>
          </a:xfrm>
          <a:prstGeom prst="line">
            <a:avLst/>
          </a:prstGeom>
          <a:ln w="19050" cmpd="sng">
            <a:solidFill>
              <a:srgbClr val="00558C"/>
            </a:solidFill>
          </a:ln>
          <a:effectLst/>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C4E00A29-FDE4-4212-AEC6-B11FF4ED0DE8}"/>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rot="16200000">
            <a:off x="10746476" y="1804800"/>
            <a:ext cx="1999839" cy="417512"/>
          </a:xfrm>
          <a:prstGeom prst="rect">
            <a:avLst/>
          </a:prstGeom>
        </p:spPr>
      </p:pic>
    </p:spTree>
    <p:extLst>
      <p:ext uri="{BB962C8B-B14F-4D97-AF65-F5344CB8AC3E}">
        <p14:creationId xmlns:p14="http://schemas.microsoft.com/office/powerpoint/2010/main" val="3335301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1F842-934E-472D-81CD-52044819BD0F}"/>
              </a:ext>
            </a:extLst>
          </p:cNvPr>
          <p:cNvSpPr>
            <a:spLocks noGrp="1"/>
          </p:cNvSpPr>
          <p:nvPr>
            <p:ph type="title"/>
          </p:nvPr>
        </p:nvSpPr>
        <p:spPr>
          <a:xfrm>
            <a:off x="64138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A569F-DBA4-4ADD-A0B1-CDE21C40217A}"/>
              </a:ext>
            </a:extLst>
          </p:cNvPr>
          <p:cNvSpPr>
            <a:spLocks noGrp="1"/>
          </p:cNvSpPr>
          <p:nvPr>
            <p:ph idx="1"/>
          </p:nvPr>
        </p:nvSpPr>
        <p:spPr>
          <a:xfrm>
            <a:off x="4984780" y="1000664"/>
            <a:ext cx="6172200" cy="4860386"/>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F2B049-82BB-4766-B1C3-90CDC13BA202}"/>
              </a:ext>
            </a:extLst>
          </p:cNvPr>
          <p:cNvSpPr>
            <a:spLocks noGrp="1"/>
          </p:cNvSpPr>
          <p:nvPr>
            <p:ph type="body" sz="half" idx="2"/>
          </p:nvPr>
        </p:nvSpPr>
        <p:spPr>
          <a:xfrm>
            <a:off x="64138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9E7C084A-2EB0-459B-BB67-4C9CC8A5CAFA}"/>
              </a:ext>
            </a:extLst>
          </p:cNvPr>
          <p:cNvSpPr/>
          <p:nvPr userDrawn="1"/>
        </p:nvSpPr>
        <p:spPr>
          <a:xfrm>
            <a:off x="501769" y="6274346"/>
            <a:ext cx="10072255" cy="507831"/>
          </a:xfrm>
          <a:prstGeom prst="rect">
            <a:avLst/>
          </a:prstGeom>
        </p:spPr>
        <p:txBody>
          <a:bodyPr wrap="square">
            <a:spAutoFit/>
          </a:bodyPr>
          <a:lstStyle/>
          <a:p>
            <a:r>
              <a:rPr lang="en-US" sz="900" dirty="0">
                <a:solidFill>
                  <a:schemeClr val="bg1">
                    <a:lumMod val="75000"/>
                  </a:schemeClr>
                </a:solidFill>
                <a:latin typeface="Arial" panose="020B0604020202020204" pitchFamily="34" charset="0"/>
                <a:cs typeface="Arial" panose="020B0604020202020204" pitchFamily="34" charset="0"/>
              </a:rPr>
              <a:t>© 2020 Huron Consulting Group Inc. and affiliates. Huron is a global consultancy and not a CPA firm, and does not provide attest services, audits, or other engagements in accordance with standards established by the AICPA or auditing standards promulgated by the Public Company Accounting Oversight Board (“PCAOB”). Huron is not a law firm; it does not offer, and is not authorized to provide, legal advice or counseling in any jurisdiction. Huron is the trading name of Pope Woodhead &amp; Associates Ltd.</a:t>
            </a:r>
          </a:p>
        </p:txBody>
      </p:sp>
      <p:cxnSp>
        <p:nvCxnSpPr>
          <p:cNvPr id="6" name="Straight Connector 5">
            <a:extLst>
              <a:ext uri="{FF2B5EF4-FFF2-40B4-BE49-F238E27FC236}">
                <a16:creationId xmlns:a16="http://schemas.microsoft.com/office/drawing/2014/main" id="{81230DD5-6B74-4648-B8BF-5CD3ADEEF76C}"/>
              </a:ext>
            </a:extLst>
          </p:cNvPr>
          <p:cNvCxnSpPr>
            <a:cxnSpLocks/>
          </p:cNvCxnSpPr>
          <p:nvPr userDrawn="1"/>
        </p:nvCxnSpPr>
        <p:spPr>
          <a:xfrm>
            <a:off x="11769494" y="0"/>
            <a:ext cx="0" cy="600075"/>
          </a:xfrm>
          <a:prstGeom prst="line">
            <a:avLst/>
          </a:prstGeom>
          <a:ln w="19050" cmpd="sng">
            <a:solidFill>
              <a:srgbClr val="00558C"/>
            </a:solidFill>
          </a:ln>
          <a:effectLst/>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A0F9BC99-543E-4E78-9640-79FFB94F1FB0}"/>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rot="16200000">
            <a:off x="10441916" y="4791213"/>
            <a:ext cx="2614312" cy="353847"/>
          </a:xfrm>
          <a:prstGeom prst="rect">
            <a:avLst/>
          </a:prstGeom>
        </p:spPr>
      </p:pic>
      <p:cxnSp>
        <p:nvCxnSpPr>
          <p:cNvPr id="8" name="Straight Connector 7">
            <a:extLst>
              <a:ext uri="{FF2B5EF4-FFF2-40B4-BE49-F238E27FC236}">
                <a16:creationId xmlns:a16="http://schemas.microsoft.com/office/drawing/2014/main" id="{96A801AC-7D0A-46D9-B108-646CDCBD08BC}"/>
              </a:ext>
            </a:extLst>
          </p:cNvPr>
          <p:cNvCxnSpPr>
            <a:cxnSpLocks/>
          </p:cNvCxnSpPr>
          <p:nvPr userDrawn="1"/>
        </p:nvCxnSpPr>
        <p:spPr>
          <a:xfrm>
            <a:off x="11769494" y="6487064"/>
            <a:ext cx="0" cy="370936"/>
          </a:xfrm>
          <a:prstGeom prst="line">
            <a:avLst/>
          </a:prstGeom>
          <a:ln w="19050" cmpd="sng">
            <a:solidFill>
              <a:srgbClr val="00558C"/>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DE56721C-A5C5-434C-97D4-CA1714FBD72B}"/>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rot="16200000">
            <a:off x="10746476" y="1804800"/>
            <a:ext cx="1999839" cy="417512"/>
          </a:xfrm>
          <a:prstGeom prst="rect">
            <a:avLst/>
          </a:prstGeom>
        </p:spPr>
      </p:pic>
    </p:spTree>
    <p:extLst>
      <p:ext uri="{BB962C8B-B14F-4D97-AF65-F5344CB8AC3E}">
        <p14:creationId xmlns:p14="http://schemas.microsoft.com/office/powerpoint/2010/main" val="193763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8CA6F-11D5-4DDA-BD2D-232E11C7A177}"/>
              </a:ext>
            </a:extLst>
          </p:cNvPr>
          <p:cNvSpPr>
            <a:spLocks noGrp="1"/>
          </p:cNvSpPr>
          <p:nvPr>
            <p:ph type="title"/>
          </p:nvPr>
        </p:nvSpPr>
        <p:spPr>
          <a:xfrm>
            <a:off x="69313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474C1E-CA3D-421A-A6E1-C5BAC9DD7A93}"/>
              </a:ext>
            </a:extLst>
          </p:cNvPr>
          <p:cNvSpPr>
            <a:spLocks noGrp="1"/>
          </p:cNvSpPr>
          <p:nvPr>
            <p:ph type="pic" idx="1"/>
          </p:nvPr>
        </p:nvSpPr>
        <p:spPr>
          <a:xfrm>
            <a:off x="5036539"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E1AEF48-D367-4894-BD19-20BBAF367B67}"/>
              </a:ext>
            </a:extLst>
          </p:cNvPr>
          <p:cNvSpPr>
            <a:spLocks noGrp="1"/>
          </p:cNvSpPr>
          <p:nvPr>
            <p:ph type="body" sz="half" idx="2"/>
          </p:nvPr>
        </p:nvSpPr>
        <p:spPr>
          <a:xfrm>
            <a:off x="69313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DA5DE5E5-5432-4566-8812-D6C76BC7F186}"/>
              </a:ext>
            </a:extLst>
          </p:cNvPr>
          <p:cNvSpPr/>
          <p:nvPr userDrawn="1"/>
        </p:nvSpPr>
        <p:spPr>
          <a:xfrm>
            <a:off x="501769" y="6274346"/>
            <a:ext cx="10072255" cy="507831"/>
          </a:xfrm>
          <a:prstGeom prst="rect">
            <a:avLst/>
          </a:prstGeom>
        </p:spPr>
        <p:txBody>
          <a:bodyPr wrap="square">
            <a:spAutoFit/>
          </a:bodyPr>
          <a:lstStyle/>
          <a:p>
            <a:r>
              <a:rPr lang="en-US" sz="900" dirty="0">
                <a:solidFill>
                  <a:schemeClr val="bg1">
                    <a:lumMod val="75000"/>
                  </a:schemeClr>
                </a:solidFill>
                <a:latin typeface="Arial" panose="020B0604020202020204" pitchFamily="34" charset="0"/>
                <a:cs typeface="Arial" panose="020B0604020202020204" pitchFamily="34" charset="0"/>
              </a:rPr>
              <a:t>© 2020 Huron Consulting Group Inc. and affiliates. Huron is a global consultancy and not a CPA firm, and does not provide attest services, audits, or other engagements in accordance with standards established by the AICPA or auditing standards promulgated by the Public Company Accounting Oversight Board (“PCAOB”). Huron is not a law firm; it does not offer, and is not authorized to provide, legal advice or counseling in any jurisdiction. Huron is the trading name of Pope Woodhead &amp; Associates Ltd.</a:t>
            </a:r>
          </a:p>
        </p:txBody>
      </p:sp>
      <p:cxnSp>
        <p:nvCxnSpPr>
          <p:cNvPr id="6" name="Straight Connector 5">
            <a:extLst>
              <a:ext uri="{FF2B5EF4-FFF2-40B4-BE49-F238E27FC236}">
                <a16:creationId xmlns:a16="http://schemas.microsoft.com/office/drawing/2014/main" id="{9DB7E02B-D51E-4DC4-9A0F-3D298B534600}"/>
              </a:ext>
            </a:extLst>
          </p:cNvPr>
          <p:cNvCxnSpPr>
            <a:cxnSpLocks/>
          </p:cNvCxnSpPr>
          <p:nvPr userDrawn="1"/>
        </p:nvCxnSpPr>
        <p:spPr>
          <a:xfrm>
            <a:off x="11769494" y="0"/>
            <a:ext cx="0" cy="600075"/>
          </a:xfrm>
          <a:prstGeom prst="line">
            <a:avLst/>
          </a:prstGeom>
          <a:ln w="19050" cmpd="sng">
            <a:solidFill>
              <a:srgbClr val="00558C"/>
            </a:solidFill>
          </a:ln>
          <a:effectLst/>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8E39A2A6-5C7F-4FA0-81EE-3DDF085D7CFB}"/>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rot="16200000">
            <a:off x="10441916" y="4791213"/>
            <a:ext cx="2614312" cy="353847"/>
          </a:xfrm>
          <a:prstGeom prst="rect">
            <a:avLst/>
          </a:prstGeom>
        </p:spPr>
      </p:pic>
      <p:cxnSp>
        <p:nvCxnSpPr>
          <p:cNvPr id="8" name="Straight Connector 7">
            <a:extLst>
              <a:ext uri="{FF2B5EF4-FFF2-40B4-BE49-F238E27FC236}">
                <a16:creationId xmlns:a16="http://schemas.microsoft.com/office/drawing/2014/main" id="{0028110C-ED3E-4AEF-A711-E5047567DF93}"/>
              </a:ext>
            </a:extLst>
          </p:cNvPr>
          <p:cNvCxnSpPr>
            <a:cxnSpLocks/>
          </p:cNvCxnSpPr>
          <p:nvPr userDrawn="1"/>
        </p:nvCxnSpPr>
        <p:spPr>
          <a:xfrm>
            <a:off x="11769494" y="6487064"/>
            <a:ext cx="0" cy="370936"/>
          </a:xfrm>
          <a:prstGeom prst="line">
            <a:avLst/>
          </a:prstGeom>
          <a:ln w="19050" cmpd="sng">
            <a:solidFill>
              <a:srgbClr val="00558C"/>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E075B650-615F-411C-B894-A79E6F9FDAAF}"/>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rot="16200000">
            <a:off x="10746476" y="1804800"/>
            <a:ext cx="1999839" cy="417512"/>
          </a:xfrm>
          <a:prstGeom prst="rect">
            <a:avLst/>
          </a:prstGeom>
        </p:spPr>
      </p:pic>
    </p:spTree>
    <p:extLst>
      <p:ext uri="{BB962C8B-B14F-4D97-AF65-F5344CB8AC3E}">
        <p14:creationId xmlns:p14="http://schemas.microsoft.com/office/powerpoint/2010/main" val="1911851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3E651C-D5AA-41B7-AD20-42A5B9316B8E}"/>
              </a:ext>
            </a:extLst>
          </p:cNvPr>
          <p:cNvSpPr>
            <a:spLocks noGrp="1"/>
          </p:cNvSpPr>
          <p:nvPr>
            <p:ph type="title"/>
          </p:nvPr>
        </p:nvSpPr>
        <p:spPr>
          <a:xfrm>
            <a:off x="639792" y="365125"/>
            <a:ext cx="105156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FE293006-0E7B-4F94-9135-A59CA9D8867E}"/>
              </a:ext>
            </a:extLst>
          </p:cNvPr>
          <p:cNvSpPr>
            <a:spLocks noGrp="1"/>
          </p:cNvSpPr>
          <p:nvPr>
            <p:ph type="body" idx="1"/>
          </p:nvPr>
        </p:nvSpPr>
        <p:spPr>
          <a:xfrm>
            <a:off x="639792"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87874367"/>
      </p:ext>
    </p:extLst>
  </p:cSld>
  <p:clrMap bg1="lt1" tx1="dk1" bg2="lt2" tx2="dk2" accent1="accent1" accent2="accent2" accent3="accent3" accent4="accent4" accent5="accent5" accent6="accent6" hlink="hlink" folHlink="folHlink"/>
  <p:sldLayoutIdLst>
    <p:sldLayoutId id="214748367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83" r:id="rId10"/>
    <p:sldLayoutId id="2147483684" r:id="rId11"/>
    <p:sldLayoutId id="2147483686" r:id="rId12"/>
    <p:sldLayoutId id="2147483689" r:id="rId13"/>
    <p:sldLayoutId id="2147483691" r:id="rId14"/>
  </p:sldLayoutIdLst>
  <p:txStyles>
    <p:titleStyle>
      <a:lvl1pPr algn="l" defTabSz="914400" rtl="0" eaLnBrk="1" latinLnBrk="0" hangingPunct="1">
        <a:lnSpc>
          <a:spcPct val="90000"/>
        </a:lnSpc>
        <a:spcBef>
          <a:spcPct val="0"/>
        </a:spcBef>
        <a:buNone/>
        <a:defRPr sz="5400" b="1" kern="1200" cap="all" baseline="0">
          <a:solidFill>
            <a:srgbClr val="00509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005091"/>
        </a:buClr>
        <a:buFont typeface="Arial" panose="020B0604020202020204" pitchFamily="34" charset="0"/>
        <a:buChar char="•"/>
        <a:defRPr sz="2400" kern="120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685800" indent="-228600" algn="l" defTabSz="914400" rtl="0" eaLnBrk="1" latinLnBrk="0" hangingPunct="1">
        <a:lnSpc>
          <a:spcPct val="90000"/>
        </a:lnSpc>
        <a:spcBef>
          <a:spcPts val="500"/>
        </a:spcBef>
        <a:buClr>
          <a:srgbClr val="005091"/>
        </a:buClr>
        <a:buFont typeface="Arial" panose="020B0604020202020204" pitchFamily="34" charset="0"/>
        <a:buChar char="•"/>
        <a:defRPr sz="2000" kern="1200">
          <a:solidFill>
            <a:schemeClr val="tx1"/>
          </a:solidFill>
          <a:latin typeface="Arial" panose="020B0604020202020204" pitchFamily="34" charset="0"/>
          <a:ea typeface="Open Sans" panose="020B0606030504020204" pitchFamily="34" charset="0"/>
          <a:cs typeface="Arial" panose="020B0604020202020204" pitchFamily="34" charset="0"/>
        </a:defRPr>
      </a:lvl2pPr>
      <a:lvl3pPr marL="1143000" indent="-228600" algn="l" defTabSz="914400" rtl="0" eaLnBrk="1" latinLnBrk="0" hangingPunct="1">
        <a:lnSpc>
          <a:spcPct val="90000"/>
        </a:lnSpc>
        <a:spcBef>
          <a:spcPts val="500"/>
        </a:spcBef>
        <a:buClr>
          <a:srgbClr val="005091"/>
        </a:buClr>
        <a:buFont typeface="Arial" panose="020B0604020202020204" pitchFamily="34" charset="0"/>
        <a:buChar char="•"/>
        <a:defRPr sz="1800" kern="1200">
          <a:solidFill>
            <a:schemeClr val="tx1"/>
          </a:solidFill>
          <a:latin typeface="Arial" panose="020B0604020202020204" pitchFamily="34" charset="0"/>
          <a:ea typeface="Open Sans" panose="020B0606030504020204" pitchFamily="34" charset="0"/>
          <a:cs typeface="Arial" panose="020B0604020202020204" pitchFamily="34" charset="0"/>
        </a:defRPr>
      </a:lvl3pPr>
      <a:lvl4pPr marL="1600200" indent="-228600" algn="l" defTabSz="914400" rtl="0" eaLnBrk="1" latinLnBrk="0" hangingPunct="1">
        <a:lnSpc>
          <a:spcPct val="90000"/>
        </a:lnSpc>
        <a:spcBef>
          <a:spcPts val="500"/>
        </a:spcBef>
        <a:buClr>
          <a:srgbClr val="005091"/>
        </a:buClr>
        <a:buFont typeface="Arial" panose="020B0604020202020204" pitchFamily="34" charset="0"/>
        <a:buChar char="•"/>
        <a:defRPr sz="1600" kern="1200">
          <a:solidFill>
            <a:schemeClr val="tx1"/>
          </a:solidFill>
          <a:latin typeface="Arial" panose="020B0604020202020204" pitchFamily="34" charset="0"/>
          <a:ea typeface="Open Sans" panose="020B0606030504020204" pitchFamily="34" charset="0"/>
          <a:cs typeface="Arial" panose="020B0604020202020204" pitchFamily="34" charset="0"/>
        </a:defRPr>
      </a:lvl4pPr>
      <a:lvl5pPr marL="2057400" indent="-228600" algn="l" defTabSz="914400" rtl="0" eaLnBrk="1" latinLnBrk="0" hangingPunct="1">
        <a:lnSpc>
          <a:spcPct val="90000"/>
        </a:lnSpc>
        <a:spcBef>
          <a:spcPts val="500"/>
        </a:spcBef>
        <a:buClr>
          <a:srgbClr val="005091"/>
        </a:buClr>
        <a:buFont typeface="Arial" panose="020B0604020202020204" pitchFamily="34" charset="0"/>
        <a:buChar char="•"/>
        <a:defRPr sz="1600" kern="1200">
          <a:solidFill>
            <a:schemeClr val="tx1"/>
          </a:solidFill>
          <a:latin typeface="Arial" panose="020B0604020202020204" pitchFamily="34" charset="0"/>
          <a:ea typeface="Open Sans" panose="020B0606030504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3083A81-5152-43E8-9ACF-E57839176122}"/>
              </a:ext>
            </a:extLst>
          </p:cNvPr>
          <p:cNvCxnSpPr>
            <a:cxnSpLocks/>
          </p:cNvCxnSpPr>
          <p:nvPr userDrawn="1"/>
        </p:nvCxnSpPr>
        <p:spPr>
          <a:xfrm>
            <a:off x="11769494" y="0"/>
            <a:ext cx="0" cy="600075"/>
          </a:xfrm>
          <a:prstGeom prst="line">
            <a:avLst/>
          </a:prstGeom>
          <a:ln w="19050" cmpd="sng">
            <a:solidFill>
              <a:srgbClr val="00558C"/>
            </a:solidFill>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0D023FB9-E1CD-408B-A5D8-C1D52649BA84}"/>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p:blipFill>
        <p:spPr>
          <a:xfrm rot="16200000">
            <a:off x="10441916" y="4791213"/>
            <a:ext cx="2614312" cy="353847"/>
          </a:xfrm>
          <a:prstGeom prst="rect">
            <a:avLst/>
          </a:prstGeom>
        </p:spPr>
      </p:pic>
      <p:cxnSp>
        <p:nvCxnSpPr>
          <p:cNvPr id="13" name="Straight Connector 12">
            <a:extLst>
              <a:ext uri="{FF2B5EF4-FFF2-40B4-BE49-F238E27FC236}">
                <a16:creationId xmlns:a16="http://schemas.microsoft.com/office/drawing/2014/main" id="{CFE37481-5EA2-436D-86F2-F1E39A824084}"/>
              </a:ext>
            </a:extLst>
          </p:cNvPr>
          <p:cNvCxnSpPr>
            <a:cxnSpLocks/>
          </p:cNvCxnSpPr>
          <p:nvPr userDrawn="1"/>
        </p:nvCxnSpPr>
        <p:spPr>
          <a:xfrm>
            <a:off x="11769494" y="6487064"/>
            <a:ext cx="0" cy="370936"/>
          </a:xfrm>
          <a:prstGeom prst="line">
            <a:avLst/>
          </a:prstGeom>
          <a:ln w="19050" cmpd="sng">
            <a:solidFill>
              <a:srgbClr val="00558C"/>
            </a:solidFill>
          </a:ln>
          <a:effectLst/>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1022F0CF-3203-42A0-8887-061FC10A7B1C}"/>
              </a:ext>
            </a:extLst>
          </p:cNvPr>
          <p:cNvPicPr>
            <a:picLocks noChangeAspect="1"/>
          </p:cNvPicPr>
          <p:nvPr userDrawn="1"/>
        </p:nvPicPr>
        <p:blipFill>
          <a:blip r:embed="rId5" cstate="hqprint">
            <a:extLst>
              <a:ext uri="{28A0092B-C50C-407E-A947-70E740481C1C}">
                <a14:useLocalDpi xmlns:a14="http://schemas.microsoft.com/office/drawing/2010/main"/>
              </a:ext>
            </a:extLst>
          </a:blip>
          <a:srcRect/>
          <a:stretch/>
        </p:blipFill>
        <p:spPr>
          <a:xfrm rot="16200000">
            <a:off x="10746476" y="1804800"/>
            <a:ext cx="1999839" cy="417512"/>
          </a:xfrm>
          <a:prstGeom prst="rect">
            <a:avLst/>
          </a:prstGeom>
        </p:spPr>
      </p:pic>
    </p:spTree>
    <p:extLst>
      <p:ext uri="{BB962C8B-B14F-4D97-AF65-F5344CB8AC3E}">
        <p14:creationId xmlns:p14="http://schemas.microsoft.com/office/powerpoint/2010/main" val="3735465057"/>
      </p:ext>
    </p:extLst>
  </p:cSld>
  <p:clrMap bg1="lt1" tx1="dk1" bg2="lt2" tx2="dk2" accent1="accent1" accent2="accent2" accent3="accent3" accent4="accent4" accent5="accent5" accent6="accent6" hlink="hlink" folHlink="folHlink"/>
  <p:sldLayoutIdLst>
    <p:sldLayoutId id="2147483680" r:id="rId1"/>
    <p:sldLayoutId id="214748368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hyperlink" Target="https://9principles.com/learning/the-power-of-storytellin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hyperlink" Target="https://creativecommons.org/licenses/by-nc-sa/3.0/" TargetMode="External"/><Relationship Id="rId4" Type="http://schemas.openxmlformats.org/officeDocument/2006/relationships/hyperlink" Target="https://blog.yorksj.ac.uk/moodle/2016/05/05/jisc-student-experience-experts-group-meeting/"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1.png"/><Relationship Id="rId2" Type="http://schemas.openxmlformats.org/officeDocument/2006/relationships/hyperlink" Target="mailto:rebeka.padilla@studereducation.com" TargetMode="External"/><Relationship Id="rId1" Type="http://schemas.openxmlformats.org/officeDocument/2006/relationships/slideLayout" Target="../slideLayouts/slideLayout11.xml"/><Relationship Id="rId6" Type="http://schemas.openxmlformats.org/officeDocument/2006/relationships/hyperlink" Target="https://9principles.com/explore" TargetMode="External"/><Relationship Id="rId5" Type="http://schemas.openxmlformats.org/officeDocument/2006/relationships/image" Target="../media/image10.PNG"/><Relationship Id="rId4" Type="http://schemas.openxmlformats.org/officeDocument/2006/relationships/hyperlink" Target="https://www.studereducation.com/"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9principles.com/learning/connect-to-purpos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wiredforstory.com/wired-for-story" TargetMode="Externa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a dark room&#10;&#10;Description automatically generated">
            <a:extLst>
              <a:ext uri="{FF2B5EF4-FFF2-40B4-BE49-F238E27FC236}">
                <a16:creationId xmlns:a16="http://schemas.microsoft.com/office/drawing/2014/main" id="{CE3201D0-81A6-43EA-A074-EC5AE0D3D38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cxnSp>
        <p:nvCxnSpPr>
          <p:cNvPr id="6" name="Straight Connector 5">
            <a:extLst>
              <a:ext uri="{FF2B5EF4-FFF2-40B4-BE49-F238E27FC236}">
                <a16:creationId xmlns:a16="http://schemas.microsoft.com/office/drawing/2014/main" id="{95E03365-5393-4EC0-A8DA-C1659F4787EB}"/>
              </a:ext>
            </a:extLst>
          </p:cNvPr>
          <p:cNvCxnSpPr>
            <a:cxnSpLocks/>
          </p:cNvCxnSpPr>
          <p:nvPr/>
        </p:nvCxnSpPr>
        <p:spPr>
          <a:xfrm>
            <a:off x="11769494" y="0"/>
            <a:ext cx="0" cy="600075"/>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FE7DB8E2-1345-449A-B895-8B570EED2C4C}"/>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rot="16200000">
            <a:off x="10441916" y="4791213"/>
            <a:ext cx="2614312" cy="353848"/>
          </a:xfrm>
          <a:prstGeom prst="rect">
            <a:avLst/>
          </a:prstGeom>
        </p:spPr>
      </p:pic>
      <p:cxnSp>
        <p:nvCxnSpPr>
          <p:cNvPr id="10" name="Straight Connector 9">
            <a:extLst>
              <a:ext uri="{FF2B5EF4-FFF2-40B4-BE49-F238E27FC236}">
                <a16:creationId xmlns:a16="http://schemas.microsoft.com/office/drawing/2014/main" id="{B0C5CC07-A721-4940-92B3-43E249ABAABA}"/>
              </a:ext>
            </a:extLst>
          </p:cNvPr>
          <p:cNvCxnSpPr>
            <a:cxnSpLocks/>
          </p:cNvCxnSpPr>
          <p:nvPr/>
        </p:nvCxnSpPr>
        <p:spPr>
          <a:xfrm>
            <a:off x="11769494" y="6487064"/>
            <a:ext cx="0" cy="370936"/>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4" name="Picture 3" descr="A picture containing drawing&#10;&#10;Description automatically generated">
            <a:extLst>
              <a:ext uri="{FF2B5EF4-FFF2-40B4-BE49-F238E27FC236}">
                <a16:creationId xmlns:a16="http://schemas.microsoft.com/office/drawing/2014/main" id="{EBEC0D39-1511-4C5B-BDAB-A295EDE3508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rot="16200000">
            <a:off x="10746476" y="1804800"/>
            <a:ext cx="1999839" cy="417513"/>
          </a:xfrm>
          <a:prstGeom prst="rect">
            <a:avLst/>
          </a:prstGeom>
        </p:spPr>
      </p:pic>
      <p:sp>
        <p:nvSpPr>
          <p:cNvPr id="12" name="Title 11">
            <a:extLst>
              <a:ext uri="{FF2B5EF4-FFF2-40B4-BE49-F238E27FC236}">
                <a16:creationId xmlns:a16="http://schemas.microsoft.com/office/drawing/2014/main" id="{7FAFDF05-1822-452B-A118-0117FDD72F96}"/>
              </a:ext>
            </a:extLst>
          </p:cNvPr>
          <p:cNvSpPr>
            <a:spLocks noGrp="1"/>
          </p:cNvSpPr>
          <p:nvPr>
            <p:ph type="ctrTitle"/>
          </p:nvPr>
        </p:nvSpPr>
        <p:spPr>
          <a:xfrm>
            <a:off x="-367476" y="5081493"/>
            <a:ext cx="12322628" cy="2387600"/>
          </a:xfrm>
        </p:spPr>
        <p:txBody>
          <a:bodyPr>
            <a:normAutofit fontScale="90000"/>
          </a:bodyPr>
          <a:lstStyle/>
          <a:p>
            <a:r>
              <a:rPr lang="en-US" dirty="0">
                <a:latin typeface="Arial"/>
                <a:cs typeface="Arial"/>
              </a:rPr>
              <a:t>Leader Roundtable</a:t>
            </a:r>
            <a:br>
              <a:rPr lang="en-US" dirty="0">
                <a:latin typeface="Arial"/>
                <a:cs typeface="Arial"/>
              </a:rPr>
            </a:br>
            <a:br>
              <a:rPr lang="en-US" dirty="0">
                <a:latin typeface="Arial"/>
                <a:cs typeface="Arial"/>
              </a:rPr>
            </a:br>
            <a:br>
              <a:rPr lang="en-US" dirty="0">
                <a:latin typeface="Arial"/>
                <a:cs typeface="Arial"/>
              </a:rPr>
            </a:br>
            <a:r>
              <a:rPr lang="en-US" sz="8000" dirty="0">
                <a:solidFill>
                  <a:schemeClr val="accent4">
                    <a:lumMod val="60000"/>
                    <a:lumOff val="40000"/>
                  </a:schemeClr>
                </a:solidFill>
                <a:latin typeface="Arial"/>
                <a:cs typeface="Arial"/>
              </a:rPr>
              <a:t>Connect to Purpose</a:t>
            </a:r>
            <a:br>
              <a:rPr lang="en-US" dirty="0">
                <a:solidFill>
                  <a:schemeClr val="accent4">
                    <a:lumMod val="60000"/>
                    <a:lumOff val="40000"/>
                  </a:schemeClr>
                </a:solidFill>
                <a:latin typeface="Arial"/>
                <a:cs typeface="Arial"/>
              </a:rPr>
            </a:br>
            <a:br>
              <a:rPr lang="en-US" dirty="0">
                <a:latin typeface="Arial"/>
                <a:cs typeface="Arial"/>
              </a:rPr>
            </a:br>
            <a:br>
              <a:rPr lang="en-US" b="0" cap="none" dirty="0">
                <a:solidFill>
                  <a:prstClr val="black"/>
                </a:solidFill>
                <a:latin typeface="Lato" panose="020F0502020204030203" pitchFamily="34" charset="0"/>
              </a:rPr>
            </a:br>
            <a:br>
              <a:rPr lang="en-US" dirty="0">
                <a:latin typeface="Arial" panose="020B0604020202020204" pitchFamily="34" charset="0"/>
                <a:cs typeface="Arial" panose="020B0604020202020204" pitchFamily="34" charset="0"/>
              </a:rPr>
            </a:br>
            <a:endParaRPr lang="en-US" dirty="0">
              <a:solidFill>
                <a:srgbClr val="F1BE48"/>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7BDDB813-62C5-4C45-9C30-43105AD5AD6B}"/>
              </a:ext>
            </a:extLst>
          </p:cNvPr>
          <p:cNvSpPr txBox="1"/>
          <p:nvPr/>
        </p:nvSpPr>
        <p:spPr>
          <a:xfrm>
            <a:off x="422505" y="5760720"/>
            <a:ext cx="3966613" cy="646331"/>
          </a:xfrm>
          <a:prstGeom prst="rect">
            <a:avLst/>
          </a:prstGeom>
          <a:noFill/>
        </p:spPr>
        <p:txBody>
          <a:bodyPr wrap="square" rtlCol="0">
            <a:spAutoFit/>
          </a:bodyPr>
          <a:lstStyle/>
          <a:p>
            <a:r>
              <a:rPr lang="en-US" b="1" i="1" dirty="0">
                <a:solidFill>
                  <a:srgbClr val="F1BE48"/>
                </a:solidFill>
              </a:rPr>
              <a:t>Melissa Matarazzo, Leader Coach</a:t>
            </a:r>
          </a:p>
          <a:p>
            <a:r>
              <a:rPr lang="en-US" b="1" i="1" dirty="0">
                <a:solidFill>
                  <a:srgbClr val="F1BE48"/>
                </a:solidFill>
              </a:rPr>
              <a:t>December 1, 2020</a:t>
            </a:r>
          </a:p>
        </p:txBody>
      </p:sp>
    </p:spTree>
    <p:extLst>
      <p:ext uri="{BB962C8B-B14F-4D97-AF65-F5344CB8AC3E}">
        <p14:creationId xmlns:p14="http://schemas.microsoft.com/office/powerpoint/2010/main" val="42203306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16">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6" name="Group 18">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20"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4"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5"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6"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5"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6"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37"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8"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42" name="Group 41">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43" name="Rectangle 42">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5" name="Rectangle 44">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FE473ACD-0333-4D86-A9A0-C2F782F5AE0F}"/>
              </a:ext>
            </a:extLst>
          </p:cNvPr>
          <p:cNvSpPr>
            <a:spLocks noGrp="1"/>
          </p:cNvSpPr>
          <p:nvPr>
            <p:ph type="title"/>
          </p:nvPr>
        </p:nvSpPr>
        <p:spPr>
          <a:xfrm>
            <a:off x="904877" y="2415322"/>
            <a:ext cx="3451730" cy="2399869"/>
          </a:xfrm>
        </p:spPr>
        <p:txBody>
          <a:bodyPr>
            <a:normAutofit/>
          </a:bodyPr>
          <a:lstStyle/>
          <a:p>
            <a:pPr algn="ctr"/>
            <a:r>
              <a:rPr lang="en-US" sz="3100" dirty="0">
                <a:solidFill>
                  <a:srgbClr val="FFFFFF"/>
                </a:solidFill>
              </a:rPr>
              <a:t>Storytelling Tips</a:t>
            </a:r>
          </a:p>
        </p:txBody>
      </p:sp>
      <p:sp>
        <p:nvSpPr>
          <p:cNvPr id="3" name="Content Placeholder 2">
            <a:extLst>
              <a:ext uri="{FF2B5EF4-FFF2-40B4-BE49-F238E27FC236}">
                <a16:creationId xmlns:a16="http://schemas.microsoft.com/office/drawing/2014/main" id="{21C16BAD-C6FC-4964-8CC3-5ABFB1028824}"/>
              </a:ext>
            </a:extLst>
          </p:cNvPr>
          <p:cNvSpPr>
            <a:spLocks noGrp="1"/>
          </p:cNvSpPr>
          <p:nvPr>
            <p:ph idx="1"/>
          </p:nvPr>
        </p:nvSpPr>
        <p:spPr>
          <a:xfrm>
            <a:off x="5120640" y="804672"/>
            <a:ext cx="6281928" cy="5248656"/>
          </a:xfrm>
        </p:spPr>
        <p:txBody>
          <a:bodyPr anchor="ctr">
            <a:normAutofit/>
          </a:bodyPr>
          <a:lstStyle/>
          <a:p>
            <a:pPr rtl="0">
              <a:buFont typeface="Arial" panose="020B0604020202020204" pitchFamily="34" charset="0"/>
              <a:buChar char="•"/>
            </a:pPr>
            <a:r>
              <a:rPr lang="en-US" sz="2000" b="0" i="0" dirty="0">
                <a:effectLst/>
                <a:latin typeface="Roboto"/>
              </a:rPr>
              <a:t>Don’t try to make yourself the hero. Make the audience or someone else the hero, if possible.</a:t>
            </a:r>
          </a:p>
          <a:p>
            <a:pPr rtl="0">
              <a:buFont typeface="Arial" panose="020B0604020202020204" pitchFamily="34" charset="0"/>
              <a:buChar char="•"/>
            </a:pPr>
            <a:r>
              <a:rPr lang="en-US" sz="2000" b="0" i="0" dirty="0">
                <a:effectLst/>
                <a:latin typeface="Roboto"/>
              </a:rPr>
              <a:t>Use your own experiences. Be vulnerable.</a:t>
            </a:r>
          </a:p>
          <a:p>
            <a:pPr rtl="0">
              <a:buFont typeface="Arial" panose="020B0604020202020204" pitchFamily="34" charset="0"/>
              <a:buChar char="•"/>
            </a:pPr>
            <a:r>
              <a:rPr lang="en-US" sz="2000" b="0" i="0" dirty="0">
                <a:effectLst/>
                <a:latin typeface="Roboto"/>
              </a:rPr>
              <a:t>Be authentic, don’t skip over the struggle. Only focusing on the positive experiences will come off as fake.</a:t>
            </a:r>
          </a:p>
          <a:p>
            <a:pPr rtl="0">
              <a:buFont typeface="Arial" panose="020B0604020202020204" pitchFamily="34" charset="0"/>
              <a:buChar char="•"/>
            </a:pPr>
            <a:r>
              <a:rPr lang="en-US" sz="2000" b="0" i="0" dirty="0">
                <a:effectLst/>
                <a:latin typeface="Roboto"/>
              </a:rPr>
              <a:t>Keep it simple, emotional details are important, but the day of the week probably isn’t. Focus on the details that help you convey the core message.</a:t>
            </a:r>
          </a:p>
          <a:p>
            <a:pPr rtl="0">
              <a:buFont typeface="Arial" panose="020B0604020202020204" pitchFamily="34" charset="0"/>
              <a:buChar char="•"/>
            </a:pPr>
            <a:r>
              <a:rPr lang="en-US" sz="2000" b="0" i="0" dirty="0">
                <a:effectLst/>
                <a:latin typeface="Roboto"/>
              </a:rPr>
              <a:t>Always consider your audience before developing a story.</a:t>
            </a:r>
          </a:p>
          <a:p>
            <a:pPr rtl="0">
              <a:buFont typeface="Arial" panose="020B0604020202020204" pitchFamily="34" charset="0"/>
              <a:buChar char="•"/>
            </a:pPr>
            <a:r>
              <a:rPr lang="en-US" sz="2000" b="0" i="0" dirty="0">
                <a:effectLst/>
                <a:latin typeface="Roboto"/>
              </a:rPr>
              <a:t>Keep a bank of stories that demonstrate company values, standards, norms, acceptable behaviors, and culture of the organization.</a:t>
            </a:r>
          </a:p>
        </p:txBody>
      </p:sp>
      <p:sp>
        <p:nvSpPr>
          <p:cNvPr id="4" name="TextBox 3">
            <a:extLst>
              <a:ext uri="{FF2B5EF4-FFF2-40B4-BE49-F238E27FC236}">
                <a16:creationId xmlns:a16="http://schemas.microsoft.com/office/drawing/2014/main" id="{90ECDDAF-F8DE-4159-A513-1863D1032ED6}"/>
              </a:ext>
            </a:extLst>
          </p:cNvPr>
          <p:cNvSpPr txBox="1"/>
          <p:nvPr/>
        </p:nvSpPr>
        <p:spPr>
          <a:xfrm>
            <a:off x="3259869" y="6064250"/>
            <a:ext cx="6135687" cy="369332"/>
          </a:xfrm>
          <a:prstGeom prst="rect">
            <a:avLst/>
          </a:prstGeom>
          <a:noFill/>
        </p:spPr>
        <p:txBody>
          <a:bodyPr wrap="square" rtlCol="0">
            <a:spAutoFit/>
          </a:bodyPr>
          <a:lstStyle/>
          <a:p>
            <a:r>
              <a:rPr lang="en-US" dirty="0">
                <a:solidFill>
                  <a:srgbClr val="00558C"/>
                </a:solidFill>
                <a:hlinkClick r:id="rId3">
                  <a:extLst>
                    <a:ext uri="{A12FA001-AC4F-418D-AE19-62706E023703}">
                      <ahyp:hlinkClr xmlns:ahyp="http://schemas.microsoft.com/office/drawing/2018/hyperlinkcolor" val="tx"/>
                    </a:ext>
                  </a:extLst>
                </a:hlinkClick>
              </a:rPr>
              <a:t>The Power of Storytelling</a:t>
            </a:r>
            <a:r>
              <a:rPr lang="en-US" dirty="0"/>
              <a:t>, www.9principles.com</a:t>
            </a:r>
          </a:p>
        </p:txBody>
      </p:sp>
    </p:spTree>
    <p:extLst>
      <p:ext uri="{BB962C8B-B14F-4D97-AF65-F5344CB8AC3E}">
        <p14:creationId xmlns:p14="http://schemas.microsoft.com/office/powerpoint/2010/main" val="2191425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66470-8091-40F5-9BDF-72DE41E04938}"/>
              </a:ext>
            </a:extLst>
          </p:cNvPr>
          <p:cNvSpPr>
            <a:spLocks noGrp="1"/>
          </p:cNvSpPr>
          <p:nvPr>
            <p:ph type="title"/>
          </p:nvPr>
        </p:nvSpPr>
        <p:spPr/>
        <p:txBody>
          <a:bodyPr/>
          <a:lstStyle/>
          <a:p>
            <a:r>
              <a:rPr lang="en-US" dirty="0"/>
              <a:t>Poll	</a:t>
            </a:r>
          </a:p>
        </p:txBody>
      </p:sp>
      <p:sp>
        <p:nvSpPr>
          <p:cNvPr id="3" name="Content Placeholder 2">
            <a:extLst>
              <a:ext uri="{FF2B5EF4-FFF2-40B4-BE49-F238E27FC236}">
                <a16:creationId xmlns:a16="http://schemas.microsoft.com/office/drawing/2014/main" id="{825B8D48-35F8-4599-B76B-D24864119358}"/>
              </a:ext>
            </a:extLst>
          </p:cNvPr>
          <p:cNvSpPr>
            <a:spLocks noGrp="1"/>
          </p:cNvSpPr>
          <p:nvPr>
            <p:ph idx="1"/>
          </p:nvPr>
        </p:nvSpPr>
        <p:spPr/>
        <p:txBody>
          <a:bodyPr/>
          <a:lstStyle/>
          <a:p>
            <a:r>
              <a:rPr lang="en-US" dirty="0"/>
              <a:t>In which format are you </a:t>
            </a:r>
            <a:r>
              <a:rPr lang="en-US" b="1" u="sng" dirty="0"/>
              <a:t>most</a:t>
            </a:r>
            <a:r>
              <a:rPr lang="en-US" b="1" dirty="0"/>
              <a:t> </a:t>
            </a:r>
            <a:r>
              <a:rPr lang="en-US" dirty="0"/>
              <a:t>likely to share a Connect to Purpose?</a:t>
            </a:r>
          </a:p>
          <a:p>
            <a:pPr lvl="1"/>
            <a:r>
              <a:rPr lang="en-US" dirty="0"/>
              <a:t>Photo/image</a:t>
            </a:r>
          </a:p>
          <a:p>
            <a:pPr lvl="1"/>
            <a:r>
              <a:rPr lang="en-US" dirty="0"/>
              <a:t>Quote</a:t>
            </a:r>
          </a:p>
          <a:p>
            <a:pPr lvl="1"/>
            <a:r>
              <a:rPr lang="en-US" dirty="0"/>
              <a:t>Video</a:t>
            </a:r>
          </a:p>
          <a:p>
            <a:pPr lvl="1"/>
            <a:r>
              <a:rPr lang="en-US" dirty="0"/>
              <a:t>Song</a:t>
            </a:r>
          </a:p>
          <a:p>
            <a:pPr lvl="1"/>
            <a:r>
              <a:rPr lang="en-US" dirty="0"/>
              <a:t>Story</a:t>
            </a:r>
          </a:p>
          <a:p>
            <a:pPr lvl="1"/>
            <a:endParaRPr lang="en-US" dirty="0"/>
          </a:p>
        </p:txBody>
      </p:sp>
    </p:spTree>
    <p:extLst>
      <p:ext uri="{BB962C8B-B14F-4D97-AF65-F5344CB8AC3E}">
        <p14:creationId xmlns:p14="http://schemas.microsoft.com/office/powerpoint/2010/main" val="301553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D7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4C02C49-0002-485F-A926-FD134C912D5C}"/>
              </a:ext>
            </a:extLst>
          </p:cNvPr>
          <p:cNvPicPr>
            <a:picLocks noChangeAspect="1"/>
          </p:cNvPicPr>
          <p:nvPr/>
        </p:nvPicPr>
        <p:blipFill>
          <a:blip r:embed="rId2"/>
          <a:stretch>
            <a:fillRect/>
          </a:stretch>
        </p:blipFill>
        <p:spPr>
          <a:xfrm>
            <a:off x="2465310" y="643467"/>
            <a:ext cx="7553987" cy="5571066"/>
          </a:xfrm>
          <a:prstGeom prst="rect">
            <a:avLst/>
          </a:prstGeom>
        </p:spPr>
      </p:pic>
      <p:sp>
        <p:nvSpPr>
          <p:cNvPr id="3" name="Rectangle 2">
            <a:extLst>
              <a:ext uri="{FF2B5EF4-FFF2-40B4-BE49-F238E27FC236}">
                <a16:creationId xmlns:a16="http://schemas.microsoft.com/office/drawing/2014/main" id="{AD9118D5-BF8C-4F29-9267-DD044F691B82}"/>
              </a:ext>
            </a:extLst>
          </p:cNvPr>
          <p:cNvSpPr/>
          <p:nvPr/>
        </p:nvSpPr>
        <p:spPr>
          <a:xfrm>
            <a:off x="9343589" y="480060"/>
            <a:ext cx="2305439"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Sample</a:t>
            </a:r>
          </a:p>
        </p:txBody>
      </p:sp>
    </p:spTree>
    <p:extLst>
      <p:ext uri="{BB962C8B-B14F-4D97-AF65-F5344CB8AC3E}">
        <p14:creationId xmlns:p14="http://schemas.microsoft.com/office/powerpoint/2010/main" val="832165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838200" y="585216"/>
            <a:ext cx="10515600" cy="1325563"/>
          </a:xfrm>
        </p:spPr>
        <p:txBody>
          <a:bodyPr vert="horz" lIns="91440" tIns="45720" rIns="91440" bIns="45720" rtlCol="0" anchor="ctr">
            <a:normAutofit/>
          </a:bodyPr>
          <a:lstStyle/>
          <a:p>
            <a:r>
              <a:rPr lang="en-US" sz="4400">
                <a:solidFill>
                  <a:schemeClr val="bg1"/>
                </a:solidFill>
                <a:latin typeface="+mj-lt"/>
                <a:cs typeface="+mj-cs"/>
              </a:rPr>
              <a:t>Connect to Purpose: </a:t>
            </a:r>
            <a:br>
              <a:rPr lang="en-US" sz="4400">
                <a:solidFill>
                  <a:schemeClr val="bg1"/>
                </a:solidFill>
                <a:latin typeface="+mj-lt"/>
                <a:cs typeface="+mj-cs"/>
              </a:rPr>
            </a:br>
            <a:r>
              <a:rPr lang="en-US" sz="4400">
                <a:solidFill>
                  <a:schemeClr val="bg1"/>
                </a:solidFill>
                <a:latin typeface="+mj-lt"/>
                <a:cs typeface="+mj-cs"/>
              </a:rPr>
              <a:t>Leadership Freak/ Chip Bell</a:t>
            </a:r>
          </a:p>
        </p:txBody>
      </p:sp>
      <p:pic>
        <p:nvPicPr>
          <p:cNvPr id="4" name="Picture 3"/>
          <p:cNvPicPr>
            <a:picLocks noChangeAspect="1"/>
          </p:cNvPicPr>
          <p:nvPr/>
        </p:nvPicPr>
        <p:blipFill rotWithShape="1">
          <a:blip r:embed="rId3"/>
          <a:srcRect l="8684" r="1442" b="1"/>
          <a:stretch/>
        </p:blipFill>
        <p:spPr>
          <a:xfrm>
            <a:off x="841248" y="2516777"/>
            <a:ext cx="6236208" cy="3660185"/>
          </a:xfrm>
          <a:prstGeom prst="rect">
            <a:avLst/>
          </a:prstGeom>
        </p:spPr>
      </p:pic>
      <p:sp>
        <p:nvSpPr>
          <p:cNvPr id="9" name="Rectangle 8"/>
          <p:cNvSpPr/>
          <p:nvPr/>
        </p:nvSpPr>
        <p:spPr>
          <a:xfrm>
            <a:off x="7546848" y="2516777"/>
            <a:ext cx="3803904" cy="3660185"/>
          </a:xfrm>
          <a:prstGeom prst="rect">
            <a:avLst/>
          </a:prstGeom>
        </p:spPr>
        <p:txBody>
          <a:bodyPr vert="horz" lIns="91440" tIns="45720" rIns="91440" bIns="45720" rtlCol="0" anchor="ctr">
            <a:normAutofit/>
          </a:bodyPr>
          <a:lstStyle/>
          <a:p>
            <a:pPr marL="285744" indent="-228600">
              <a:lnSpc>
                <a:spcPct val="90000"/>
              </a:lnSpc>
              <a:spcAft>
                <a:spcPts val="600"/>
              </a:spcAft>
              <a:buFont typeface="Arial" panose="020B0604020202020204" pitchFamily="34" charset="0"/>
              <a:buChar char="•"/>
            </a:pPr>
            <a:r>
              <a:rPr lang="en-US" sz="1500" dirty="0"/>
              <a:t>Begin with the stories you want others telling about your leadership. </a:t>
            </a:r>
            <a:r>
              <a:rPr lang="en-US" sz="1500" b="1" dirty="0"/>
              <a:t>What do you want your teammates saying about you to their family and friends?</a:t>
            </a:r>
          </a:p>
          <a:p>
            <a:pPr marL="285744" indent="-228600">
              <a:lnSpc>
                <a:spcPct val="90000"/>
              </a:lnSpc>
              <a:spcAft>
                <a:spcPts val="600"/>
              </a:spcAft>
              <a:buFont typeface="Arial" panose="020B0604020202020204" pitchFamily="34" charset="0"/>
              <a:buChar char="•"/>
            </a:pPr>
            <a:r>
              <a:rPr lang="en-US" sz="1500" dirty="0"/>
              <a:t>What’s </a:t>
            </a:r>
            <a:r>
              <a:rPr lang="en-US" sz="1500" b="1" dirty="0"/>
              <a:t>important to you about </a:t>
            </a:r>
            <a:r>
              <a:rPr lang="en-US" sz="1500" dirty="0"/>
              <a:t>those stories? Do you want them saying you’re decisive, kind, a good listener, or inspiring? Why do you care?</a:t>
            </a:r>
          </a:p>
          <a:p>
            <a:pPr marL="285744" indent="-228600">
              <a:lnSpc>
                <a:spcPct val="90000"/>
              </a:lnSpc>
              <a:spcAft>
                <a:spcPts val="600"/>
              </a:spcAft>
              <a:buFont typeface="Arial" panose="020B0604020202020204" pitchFamily="34" charset="0"/>
              <a:buChar char="•"/>
            </a:pPr>
            <a:r>
              <a:rPr lang="en-US" sz="1500" dirty="0"/>
              <a:t>Practice behaviors that create the stories you want others telling about you. How might you listen in such a way that your team members go home and say, “I can’t believe how well my boss listens to me,” for example?</a:t>
            </a:r>
          </a:p>
        </p:txBody>
      </p:sp>
      <p:sp>
        <p:nvSpPr>
          <p:cNvPr id="5" name="Rectangle 4">
            <a:extLst>
              <a:ext uri="{FF2B5EF4-FFF2-40B4-BE49-F238E27FC236}">
                <a16:creationId xmlns:a16="http://schemas.microsoft.com/office/drawing/2014/main" id="{F0B443BB-40AF-4852-8D98-5C5702100DED}"/>
              </a:ext>
            </a:extLst>
          </p:cNvPr>
          <p:cNvSpPr/>
          <p:nvPr/>
        </p:nvSpPr>
        <p:spPr>
          <a:xfrm>
            <a:off x="9325730" y="294843"/>
            <a:ext cx="2305439" cy="923330"/>
          </a:xfrm>
          <a:prstGeom prst="rect">
            <a:avLst/>
          </a:prstGeom>
          <a:noFill/>
        </p:spPr>
        <p:txBody>
          <a:bodyPr wrap="none" lIns="91440" tIns="45720" rIns="91440" bIns="45720">
            <a:spAutoFit/>
          </a:bodyPr>
          <a:lstStyle/>
          <a:p>
            <a:pPr algn="ctr">
              <a:spcAft>
                <a:spcPts val="600"/>
              </a:spcAft>
            </a:pPr>
            <a:r>
              <a:rPr lang="en-US" sz="5400" b="1" cap="none" spc="0" dirty="0">
                <a:ln w="22225">
                  <a:solidFill>
                    <a:schemeClr val="accent2"/>
                  </a:solidFill>
                  <a:prstDash val="solid"/>
                </a:ln>
                <a:solidFill>
                  <a:schemeClr val="accent2">
                    <a:lumMod val="40000"/>
                    <a:lumOff val="60000"/>
                  </a:schemeClr>
                </a:solidFill>
                <a:effectLst/>
              </a:rPr>
              <a:t>Sample</a:t>
            </a:r>
            <a:endParaRPr lang="en-US" sz="5400" b="1" cap="none" spc="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883567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B01A5-1C7A-4D4D-816E-6DC6852B4B9B}"/>
              </a:ext>
            </a:extLst>
          </p:cNvPr>
          <p:cNvSpPr>
            <a:spLocks noGrp="1"/>
          </p:cNvSpPr>
          <p:nvPr>
            <p:ph type="title"/>
          </p:nvPr>
        </p:nvSpPr>
        <p:spPr/>
        <p:txBody>
          <a:bodyPr/>
          <a:lstStyle/>
          <a:p>
            <a:r>
              <a:rPr lang="en-US" dirty="0"/>
              <a:t>Reflect</a:t>
            </a:r>
          </a:p>
        </p:txBody>
      </p:sp>
      <p:sp>
        <p:nvSpPr>
          <p:cNvPr id="3" name="Text Placeholder 2">
            <a:extLst>
              <a:ext uri="{FF2B5EF4-FFF2-40B4-BE49-F238E27FC236}">
                <a16:creationId xmlns:a16="http://schemas.microsoft.com/office/drawing/2014/main" id="{1789D022-9D9F-49F9-A86F-8E55BEBA4EC6}"/>
              </a:ext>
            </a:extLst>
          </p:cNvPr>
          <p:cNvSpPr>
            <a:spLocks noGrp="1"/>
          </p:cNvSpPr>
          <p:nvPr>
            <p:ph type="body" sz="quarter" idx="15"/>
          </p:nvPr>
        </p:nvSpPr>
        <p:spPr>
          <a:xfrm>
            <a:off x="493712" y="1101686"/>
            <a:ext cx="11120040" cy="5350871"/>
          </a:xfrm>
        </p:spPr>
        <p:txBody>
          <a:bodyPr>
            <a:noAutofit/>
          </a:bodyPr>
          <a:lstStyle/>
          <a:p>
            <a:pPr marL="0" indent="0">
              <a:buNone/>
            </a:pPr>
            <a:r>
              <a:rPr lang="en-US" sz="3733" dirty="0">
                <a:solidFill>
                  <a:srgbClr val="C00000"/>
                </a:solidFill>
                <a:latin typeface="Franklin Gothic Medium Cond" panose="020B0606030402020204" pitchFamily="34" charset="0"/>
              </a:rPr>
              <a:t>“The root of the word Courage is </a:t>
            </a:r>
            <a:r>
              <a:rPr lang="en-US" sz="3733" i="1" dirty="0" err="1">
                <a:solidFill>
                  <a:srgbClr val="C00000"/>
                </a:solidFill>
                <a:latin typeface="Franklin Gothic Medium Cond" panose="020B0606030402020204" pitchFamily="34" charset="0"/>
              </a:rPr>
              <a:t>cor</a:t>
            </a:r>
            <a:r>
              <a:rPr lang="en-US" sz="3733" dirty="0">
                <a:solidFill>
                  <a:srgbClr val="C00000"/>
                </a:solidFill>
                <a:latin typeface="Franklin Gothic Medium Cond" panose="020B0606030402020204" pitchFamily="34" charset="0"/>
              </a:rPr>
              <a:t>—the Latin word for </a:t>
            </a:r>
            <a:r>
              <a:rPr lang="en-US" sz="3733" i="1" dirty="0">
                <a:solidFill>
                  <a:srgbClr val="C00000"/>
                </a:solidFill>
                <a:latin typeface="Franklin Gothic Medium Cond" panose="020B0606030402020204" pitchFamily="34" charset="0"/>
              </a:rPr>
              <a:t>heart</a:t>
            </a:r>
            <a:r>
              <a:rPr lang="en-US" sz="3733" dirty="0">
                <a:solidFill>
                  <a:srgbClr val="C00000"/>
                </a:solidFill>
                <a:latin typeface="Franklin Gothic Medium Cond" panose="020B0606030402020204" pitchFamily="34" charset="0"/>
              </a:rPr>
              <a:t>….Ordinary courage is about putting our vulnerability on the line…Integrity is choosing courage over comfort; it’s choosing what’s right over what’s fun, fast, or easy; and it’s practicing your values, not just professing them.” </a:t>
            </a:r>
          </a:p>
          <a:p>
            <a:pPr marL="0" indent="0" algn="r">
              <a:buNone/>
            </a:pPr>
            <a:r>
              <a:rPr lang="en-US" sz="3733" dirty="0">
                <a:solidFill>
                  <a:srgbClr val="C00000"/>
                </a:solidFill>
                <a:latin typeface="Franklin Gothic Medium Cond" panose="020B0606030402020204" pitchFamily="34" charset="0"/>
              </a:rPr>
              <a:t>– </a:t>
            </a:r>
            <a:r>
              <a:rPr lang="en-US" sz="3733" dirty="0" err="1">
                <a:solidFill>
                  <a:srgbClr val="C00000"/>
                </a:solidFill>
                <a:latin typeface="Franklin Gothic Medium Cond" panose="020B0606030402020204" pitchFamily="34" charset="0"/>
              </a:rPr>
              <a:t>Brene</a:t>
            </a:r>
            <a:r>
              <a:rPr lang="en-US" sz="3733" dirty="0">
                <a:solidFill>
                  <a:srgbClr val="C00000"/>
                </a:solidFill>
                <a:latin typeface="Franklin Gothic Medium Cond" panose="020B0606030402020204" pitchFamily="34" charset="0"/>
              </a:rPr>
              <a:t> Brown</a:t>
            </a:r>
          </a:p>
          <a:p>
            <a:pPr marL="0" indent="0" algn="ctr">
              <a:buNone/>
            </a:pPr>
            <a:endParaRPr lang="en-US" sz="2800" dirty="0">
              <a:latin typeface="Franklin Gothic Medium Cond" panose="020B0606030402020204" pitchFamily="34" charset="0"/>
            </a:endParaRPr>
          </a:p>
          <a:p>
            <a:pPr marL="0" indent="0" algn="ctr">
              <a:buNone/>
            </a:pPr>
            <a:r>
              <a:rPr lang="en-US" sz="3733" dirty="0">
                <a:latin typeface="Franklin Gothic Medium Cond" panose="020B0606030402020204" pitchFamily="34" charset="0"/>
              </a:rPr>
              <a:t>Where is this me, today? What change leadership is requiring my courage, today?</a:t>
            </a:r>
          </a:p>
          <a:p>
            <a:endParaRPr lang="en-US" sz="3733" dirty="0"/>
          </a:p>
        </p:txBody>
      </p:sp>
      <p:sp>
        <p:nvSpPr>
          <p:cNvPr id="4" name="Rectangle 3">
            <a:extLst>
              <a:ext uri="{FF2B5EF4-FFF2-40B4-BE49-F238E27FC236}">
                <a16:creationId xmlns:a16="http://schemas.microsoft.com/office/drawing/2014/main" id="{F39AE2D8-F539-491A-9BB7-BE0D6C7BEBC4}"/>
              </a:ext>
            </a:extLst>
          </p:cNvPr>
          <p:cNvSpPr/>
          <p:nvPr/>
        </p:nvSpPr>
        <p:spPr>
          <a:xfrm>
            <a:off x="9648389" y="178357"/>
            <a:ext cx="2305439"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Sample</a:t>
            </a:r>
          </a:p>
        </p:txBody>
      </p:sp>
    </p:spTree>
    <p:extLst>
      <p:ext uri="{BB962C8B-B14F-4D97-AF65-F5344CB8AC3E}">
        <p14:creationId xmlns:p14="http://schemas.microsoft.com/office/powerpoint/2010/main" val="19651416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931BD-69D9-4A50-9C78-F157749C499A}"/>
              </a:ext>
            </a:extLst>
          </p:cNvPr>
          <p:cNvSpPr>
            <a:spLocks noGrp="1"/>
          </p:cNvSpPr>
          <p:nvPr>
            <p:ph type="title"/>
          </p:nvPr>
        </p:nvSpPr>
        <p:spPr>
          <a:xfrm>
            <a:off x="493853" y="277794"/>
            <a:ext cx="11119899" cy="1311797"/>
          </a:xfrm>
        </p:spPr>
        <p:txBody>
          <a:bodyPr/>
          <a:lstStyle/>
          <a:p>
            <a:pPr algn="ctr"/>
            <a:r>
              <a:rPr lang="en-US" dirty="0"/>
              <a:t>Our Service to Students, Staff, Parents</a:t>
            </a:r>
          </a:p>
        </p:txBody>
      </p:sp>
      <p:pic>
        <p:nvPicPr>
          <p:cNvPr id="4" name="Picture 3">
            <a:extLst>
              <a:ext uri="{FF2B5EF4-FFF2-40B4-BE49-F238E27FC236}">
                <a16:creationId xmlns:a16="http://schemas.microsoft.com/office/drawing/2014/main" id="{92850319-FAA3-4D4B-ABE3-A3A8431D0357}"/>
              </a:ext>
            </a:extLst>
          </p:cNvPr>
          <p:cNvPicPr>
            <a:picLocks noChangeAspect="1"/>
          </p:cNvPicPr>
          <p:nvPr/>
        </p:nvPicPr>
        <p:blipFill>
          <a:blip r:embed="rId2"/>
          <a:stretch>
            <a:fillRect/>
          </a:stretch>
        </p:blipFill>
        <p:spPr>
          <a:xfrm>
            <a:off x="136485" y="933693"/>
            <a:ext cx="5873257" cy="3006097"/>
          </a:xfrm>
          <a:prstGeom prst="rect">
            <a:avLst/>
          </a:prstGeom>
        </p:spPr>
      </p:pic>
      <p:pic>
        <p:nvPicPr>
          <p:cNvPr id="6" name="Picture 5">
            <a:extLst>
              <a:ext uri="{FF2B5EF4-FFF2-40B4-BE49-F238E27FC236}">
                <a16:creationId xmlns:a16="http://schemas.microsoft.com/office/drawing/2014/main" id="{B5422E99-39F2-44DF-97FE-C9D969E80CC0}"/>
              </a:ext>
            </a:extLst>
          </p:cNvPr>
          <p:cNvPicPr>
            <a:picLocks noChangeAspect="1"/>
          </p:cNvPicPr>
          <p:nvPr/>
        </p:nvPicPr>
        <p:blipFill>
          <a:blip r:embed="rId3"/>
          <a:stretch>
            <a:fillRect/>
          </a:stretch>
        </p:blipFill>
        <p:spPr>
          <a:xfrm>
            <a:off x="6145787" y="933693"/>
            <a:ext cx="5705628" cy="3389423"/>
          </a:xfrm>
          <a:prstGeom prst="rect">
            <a:avLst/>
          </a:prstGeom>
        </p:spPr>
      </p:pic>
      <p:pic>
        <p:nvPicPr>
          <p:cNvPr id="8" name="Picture 7">
            <a:extLst>
              <a:ext uri="{FF2B5EF4-FFF2-40B4-BE49-F238E27FC236}">
                <a16:creationId xmlns:a16="http://schemas.microsoft.com/office/drawing/2014/main" id="{16D79758-E3D4-4C0F-8A07-438C2079533E}"/>
              </a:ext>
            </a:extLst>
          </p:cNvPr>
          <p:cNvPicPr>
            <a:picLocks noChangeAspect="1"/>
          </p:cNvPicPr>
          <p:nvPr/>
        </p:nvPicPr>
        <p:blipFill>
          <a:blip r:embed="rId4"/>
          <a:stretch>
            <a:fillRect/>
          </a:stretch>
        </p:blipFill>
        <p:spPr>
          <a:xfrm>
            <a:off x="3001880" y="2628403"/>
            <a:ext cx="5746395" cy="3664187"/>
          </a:xfrm>
          <a:prstGeom prst="rect">
            <a:avLst/>
          </a:prstGeom>
        </p:spPr>
      </p:pic>
      <p:sp>
        <p:nvSpPr>
          <p:cNvPr id="7" name="Rectangle 6">
            <a:extLst>
              <a:ext uri="{FF2B5EF4-FFF2-40B4-BE49-F238E27FC236}">
                <a16:creationId xmlns:a16="http://schemas.microsoft.com/office/drawing/2014/main" id="{303EA15B-D5B9-4756-A805-A5E6025F0D94}"/>
              </a:ext>
            </a:extLst>
          </p:cNvPr>
          <p:cNvSpPr/>
          <p:nvPr/>
        </p:nvSpPr>
        <p:spPr>
          <a:xfrm>
            <a:off x="9636197" y="4979015"/>
            <a:ext cx="2305439"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Sample</a:t>
            </a:r>
          </a:p>
        </p:txBody>
      </p:sp>
    </p:spTree>
    <p:extLst>
      <p:ext uri="{BB962C8B-B14F-4D97-AF65-F5344CB8AC3E}">
        <p14:creationId xmlns:p14="http://schemas.microsoft.com/office/powerpoint/2010/main" val="748026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72BB3C4-F6C7-4EE7-AEF8-CEC2839DFB54}"/>
              </a:ext>
            </a:extLst>
          </p:cNvPr>
          <p:cNvSpPr>
            <a:spLocks noGrp="1"/>
          </p:cNvSpPr>
          <p:nvPr>
            <p:ph type="title"/>
          </p:nvPr>
        </p:nvSpPr>
        <p:spPr>
          <a:xfrm>
            <a:off x="58058" y="518792"/>
            <a:ext cx="3808268" cy="5504688"/>
          </a:xfrm>
        </p:spPr>
        <p:txBody>
          <a:bodyPr vert="horz" lIns="91440" tIns="45720" rIns="91440" bIns="45720" rtlCol="0" anchor="ctr">
            <a:normAutofit/>
          </a:bodyPr>
          <a:lstStyle/>
          <a:p>
            <a:r>
              <a:rPr lang="en-US" sz="5100" kern="1200" dirty="0">
                <a:solidFill>
                  <a:schemeClr val="bg1"/>
                </a:solidFill>
                <a:latin typeface="+mj-lt"/>
                <a:ea typeface="+mj-ea"/>
                <a:cs typeface="+mj-cs"/>
              </a:rPr>
              <a:t>Breakout</a:t>
            </a:r>
            <a:br>
              <a:rPr lang="en-US" sz="5100" kern="1200" dirty="0">
                <a:solidFill>
                  <a:schemeClr val="bg1"/>
                </a:solidFill>
                <a:latin typeface="+mj-lt"/>
                <a:ea typeface="+mj-ea"/>
                <a:cs typeface="+mj-cs"/>
              </a:rPr>
            </a:br>
            <a:r>
              <a:rPr lang="en-US" sz="5100" kern="1200" dirty="0">
                <a:solidFill>
                  <a:schemeClr val="bg1"/>
                </a:solidFill>
                <a:latin typeface="+mj-lt"/>
                <a:ea typeface="+mj-ea"/>
                <a:cs typeface="+mj-cs"/>
              </a:rPr>
              <a:t>Leader Discussion</a:t>
            </a:r>
          </a:p>
        </p:txBody>
      </p:sp>
      <p:graphicFrame>
        <p:nvGraphicFramePr>
          <p:cNvPr id="14" name="TextBox 2">
            <a:extLst>
              <a:ext uri="{FF2B5EF4-FFF2-40B4-BE49-F238E27FC236}">
                <a16:creationId xmlns:a16="http://schemas.microsoft.com/office/drawing/2014/main" id="{AD891861-A250-495D-9D48-A1DDEEA7DECB}"/>
              </a:ext>
            </a:extLst>
          </p:cNvPr>
          <p:cNvGraphicFramePr/>
          <p:nvPr>
            <p:extLst>
              <p:ext uri="{D42A27DB-BD31-4B8C-83A1-F6EECF244321}">
                <p14:modId xmlns:p14="http://schemas.microsoft.com/office/powerpoint/2010/main" val="3627960450"/>
              </p:ext>
            </p:extLst>
          </p:nvPr>
        </p:nvGraphicFramePr>
        <p:xfrm>
          <a:off x="3392845" y="99671"/>
          <a:ext cx="8131497" cy="63429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A117B6DD-E955-464E-AC83-68F86F012916}"/>
              </a:ext>
            </a:extLst>
          </p:cNvPr>
          <p:cNvSpPr/>
          <p:nvPr/>
        </p:nvSpPr>
        <p:spPr>
          <a:xfrm>
            <a:off x="5093208" y="6261315"/>
            <a:ext cx="4996189" cy="480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8822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Two people looking at the camera&#10;&#10;Description automatically generated">
            <a:extLst>
              <a:ext uri="{FF2B5EF4-FFF2-40B4-BE49-F238E27FC236}">
                <a16:creationId xmlns:a16="http://schemas.microsoft.com/office/drawing/2014/main" id="{41D89C16-0BEF-4982-88AE-EE72751B3F0F}"/>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11999" b="-1"/>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630224-591D-42BA-A664-BE40A24239F8}"/>
              </a:ext>
            </a:extLst>
          </p:cNvPr>
          <p:cNvSpPr>
            <a:spLocks noGrp="1"/>
          </p:cNvSpPr>
          <p:nvPr>
            <p:ph type="title"/>
          </p:nvPr>
        </p:nvSpPr>
        <p:spPr>
          <a:xfrm>
            <a:off x="490537" y="5505926"/>
            <a:ext cx="11210925" cy="744836"/>
          </a:xfrm>
        </p:spPr>
        <p:txBody>
          <a:bodyPr>
            <a:normAutofit fontScale="90000"/>
          </a:bodyPr>
          <a:lstStyle/>
          <a:p>
            <a:pPr algn="ctr"/>
            <a:r>
              <a:rPr lang="en-US" sz="6000" dirty="0">
                <a:solidFill>
                  <a:schemeClr val="tx1">
                    <a:lumMod val="85000"/>
                    <a:lumOff val="15000"/>
                  </a:schemeClr>
                </a:solidFill>
              </a:rPr>
              <a:t>Discussion summary</a:t>
            </a:r>
            <a:br>
              <a:rPr lang="en-US" sz="2300" dirty="0">
                <a:solidFill>
                  <a:schemeClr val="tx1">
                    <a:lumMod val="85000"/>
                    <a:lumOff val="15000"/>
                  </a:schemeClr>
                </a:solidFill>
              </a:rPr>
            </a:br>
            <a:endParaRPr lang="en-US" sz="2300" dirty="0">
              <a:solidFill>
                <a:schemeClr val="tx1">
                  <a:lumMod val="85000"/>
                  <a:lumOff val="15000"/>
                </a:schemeClr>
              </a:solidFill>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5EB17DB-99D1-4472-80E7-4B68F9B3D3D5}"/>
              </a:ext>
            </a:extLst>
          </p:cNvPr>
          <p:cNvSpPr txBox="1"/>
          <p:nvPr/>
        </p:nvSpPr>
        <p:spPr>
          <a:xfrm>
            <a:off x="9751909" y="6657945"/>
            <a:ext cx="2440091"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4" tooltip="https://blog.yorksj.ac.uk/moodle/2016/05/05/jisc-student-experience-experts-group-meeting/">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dirty="0">
              <a:solidFill>
                <a:srgbClr val="FFFFFF"/>
              </a:solidFill>
            </a:endParaRPr>
          </a:p>
        </p:txBody>
      </p:sp>
    </p:spTree>
    <p:extLst>
      <p:ext uri="{BB962C8B-B14F-4D97-AF65-F5344CB8AC3E}">
        <p14:creationId xmlns:p14="http://schemas.microsoft.com/office/powerpoint/2010/main" val="41085314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45EDE-951F-40D1-9B02-527DC961425A}"/>
              </a:ext>
            </a:extLst>
          </p:cNvPr>
          <p:cNvSpPr>
            <a:spLocks noGrp="1"/>
          </p:cNvSpPr>
          <p:nvPr>
            <p:ph type="title"/>
          </p:nvPr>
        </p:nvSpPr>
        <p:spPr>
          <a:xfrm>
            <a:off x="1870431" y="1737195"/>
            <a:ext cx="9938563" cy="3638887"/>
          </a:xfrm>
        </p:spPr>
        <p:txBody>
          <a:bodyPr>
            <a:normAutofit fontScale="90000"/>
          </a:bodyPr>
          <a:lstStyle/>
          <a:p>
            <a:r>
              <a:rPr lang="en-US" dirty="0"/>
              <a:t>Leaders are more powerful role models when they learn than when they teach.</a:t>
            </a:r>
          </a:p>
        </p:txBody>
      </p:sp>
      <p:sp>
        <p:nvSpPr>
          <p:cNvPr id="3" name="TextBox 2">
            <a:extLst>
              <a:ext uri="{FF2B5EF4-FFF2-40B4-BE49-F238E27FC236}">
                <a16:creationId xmlns:a16="http://schemas.microsoft.com/office/drawing/2014/main" id="{A376C5F6-B935-4A38-883C-108BBE04D05F}"/>
              </a:ext>
            </a:extLst>
          </p:cNvPr>
          <p:cNvSpPr txBox="1"/>
          <p:nvPr/>
        </p:nvSpPr>
        <p:spPr>
          <a:xfrm>
            <a:off x="5876544" y="5693664"/>
            <a:ext cx="3633216" cy="369332"/>
          </a:xfrm>
          <a:prstGeom prst="rect">
            <a:avLst/>
          </a:prstGeom>
          <a:noFill/>
        </p:spPr>
        <p:txBody>
          <a:bodyPr wrap="square" rtlCol="0">
            <a:spAutoFit/>
          </a:bodyPr>
          <a:lstStyle/>
          <a:p>
            <a:pPr algn="r"/>
            <a:r>
              <a:rPr lang="en-US" b="1" dirty="0">
                <a:solidFill>
                  <a:schemeClr val="bg1"/>
                </a:solidFill>
              </a:rPr>
              <a:t>-</a:t>
            </a:r>
            <a:r>
              <a:rPr lang="en-US" b="1" dirty="0" err="1">
                <a:solidFill>
                  <a:schemeClr val="bg1"/>
                </a:solidFill>
              </a:rPr>
              <a:t>Rosabeth</a:t>
            </a:r>
            <a:r>
              <a:rPr lang="en-US" b="1" dirty="0">
                <a:solidFill>
                  <a:schemeClr val="bg1"/>
                </a:solidFill>
              </a:rPr>
              <a:t> Moss Kanter</a:t>
            </a:r>
          </a:p>
        </p:txBody>
      </p:sp>
    </p:spTree>
    <p:extLst>
      <p:ext uri="{BB962C8B-B14F-4D97-AF65-F5344CB8AC3E}">
        <p14:creationId xmlns:p14="http://schemas.microsoft.com/office/powerpoint/2010/main" val="4633005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BC53C2-6235-4E67-8AC5-E540BE5109E0}"/>
              </a:ext>
            </a:extLst>
          </p:cNvPr>
          <p:cNvSpPr/>
          <p:nvPr/>
        </p:nvSpPr>
        <p:spPr>
          <a:xfrm>
            <a:off x="387179" y="1767006"/>
            <a:ext cx="5342721" cy="3954929"/>
          </a:xfrm>
          <a:prstGeom prst="rect">
            <a:avLst/>
          </a:prstGeom>
        </p:spPr>
        <p:txBody>
          <a:bodyPr wrap="square" anchor="t">
            <a:spAutoFit/>
          </a:bodyPr>
          <a:lstStyle/>
          <a:p>
            <a:pPr lvl="0">
              <a:spcAft>
                <a:spcPts val="600"/>
              </a:spcAft>
              <a:defRPr/>
            </a:pPr>
            <a:r>
              <a:rPr lang="en-US" sz="1500" b="1" dirty="0">
                <a:solidFill>
                  <a:srgbClr val="00558C"/>
                </a:solidFill>
                <a:latin typeface="Lato"/>
                <a:ea typeface="Lato"/>
                <a:cs typeface="Lato"/>
              </a:rPr>
              <a:t>Tuesday, December 8 | 2 p.m. CT</a:t>
            </a:r>
          </a:p>
          <a:p>
            <a:pPr lvl="0">
              <a:defRPr/>
            </a:pPr>
            <a:r>
              <a:rPr lang="en-US" sz="1500" b="1" dirty="0">
                <a:solidFill>
                  <a:prstClr val="black"/>
                </a:solidFill>
                <a:latin typeface="Lato" panose="020F0502020204030203" pitchFamily="34" charset="0"/>
              </a:rPr>
              <a:t>Reward and Recognition: Connecting to Mission and Values</a:t>
            </a:r>
          </a:p>
          <a:p>
            <a:pPr lvl="0">
              <a:defRPr/>
            </a:pPr>
            <a:r>
              <a:rPr lang="en-US" sz="1500" i="1" dirty="0">
                <a:solidFill>
                  <a:prstClr val="black"/>
                </a:solidFill>
                <a:latin typeface="Lato" panose="020F0502020204030203" pitchFamily="34" charset="0"/>
              </a:rPr>
              <a:t>with Leader Coach JoAnn </a:t>
            </a:r>
            <a:r>
              <a:rPr lang="en-US" sz="1500" i="1" dirty="0" err="1">
                <a:solidFill>
                  <a:prstClr val="black"/>
                </a:solidFill>
                <a:latin typeface="Lato" panose="020F0502020204030203" pitchFamily="34" charset="0"/>
              </a:rPr>
              <a:t>Sternke</a:t>
            </a:r>
            <a:endParaRPr lang="en-US" sz="1500" i="1" dirty="0">
              <a:solidFill>
                <a:prstClr val="black"/>
              </a:solidFill>
              <a:latin typeface="Lato" panose="020F0502020204030203" pitchFamily="34" charset="0"/>
            </a:endParaRPr>
          </a:p>
          <a:p>
            <a:pPr lvl="0">
              <a:defRPr/>
            </a:pPr>
            <a:endParaRPr lang="en-US" sz="1500" i="1" dirty="0">
              <a:solidFill>
                <a:prstClr val="black"/>
              </a:solidFill>
              <a:latin typeface="Lato" panose="020F0502020204030203" pitchFamily="34" charset="0"/>
            </a:endParaRPr>
          </a:p>
          <a:p>
            <a:pPr fontAlgn="base"/>
            <a:r>
              <a:rPr lang="en-US" dirty="0"/>
              <a:t>Effective leaders highlight the impact of employee contributions, connecting recognition to fulfilling the mission and values of our organization. Learn how, as a leader, you can apply reward and recognition tactics that will sustain your team’s motivation to give their best every day.</a:t>
            </a:r>
          </a:p>
          <a:p>
            <a:br>
              <a:rPr lang="en-US" sz="1600" dirty="0"/>
            </a:br>
            <a:endParaRPr lang="en-US" sz="1500" i="1" dirty="0">
              <a:solidFill>
                <a:srgbClr val="191919"/>
              </a:solidFill>
              <a:latin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1" u="none" strike="noStrike" kern="1200" cap="none" spc="0" normalizeH="0" baseline="0" noProof="0" dirty="0">
              <a:ln>
                <a:noFill/>
              </a:ln>
              <a:solidFill>
                <a:srgbClr val="191919"/>
              </a:solidFill>
              <a:effectLst/>
              <a:uLnTx/>
              <a:uFillTx/>
              <a:latin typeface="Lato" panose="020F050202020403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500" i="1" dirty="0">
              <a:solidFill>
                <a:srgbClr val="191919"/>
              </a:solidFill>
              <a:latin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1" u="none" strike="noStrike" kern="1200" cap="none" spc="0" normalizeH="0" baseline="0" noProof="0" dirty="0">
              <a:ln>
                <a:noFill/>
              </a:ln>
              <a:solidFill>
                <a:srgbClr val="191919"/>
              </a:solidFill>
              <a:effectLst/>
              <a:uLnTx/>
              <a:uFillTx/>
              <a:latin typeface="Lato" panose="020F0502020204030203" pitchFamily="34" charset="0"/>
              <a:ea typeface="+mn-ea"/>
              <a:cs typeface="+mn-cs"/>
            </a:endParaRPr>
          </a:p>
        </p:txBody>
      </p:sp>
      <p:sp>
        <p:nvSpPr>
          <p:cNvPr id="5" name="Rectangle 4">
            <a:extLst>
              <a:ext uri="{FF2B5EF4-FFF2-40B4-BE49-F238E27FC236}">
                <a16:creationId xmlns:a16="http://schemas.microsoft.com/office/drawing/2014/main" id="{A806B10B-4BE7-4999-AB05-95A656494433}"/>
              </a:ext>
            </a:extLst>
          </p:cNvPr>
          <p:cNvSpPr/>
          <p:nvPr/>
        </p:nvSpPr>
        <p:spPr>
          <a:xfrm>
            <a:off x="387179" y="28596"/>
            <a:ext cx="10407821" cy="12772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3600" b="1" i="0" u="none" strike="noStrike" kern="1200" cap="none" spc="0" normalizeH="0" baseline="0" noProof="0" dirty="0">
                <a:ln>
                  <a:noFill/>
                </a:ln>
                <a:solidFill>
                  <a:srgbClr val="00558C"/>
                </a:solidFill>
                <a:effectLst/>
                <a:uLnTx/>
                <a:uFillTx/>
                <a:latin typeface="Lato" panose="020F0502020204030203" pitchFamily="34" charset="0"/>
                <a:ea typeface="+mn-ea"/>
                <a:cs typeface="+mn-cs"/>
              </a:rPr>
              <a:t>LEADER </a:t>
            </a:r>
            <a:r>
              <a:rPr kumimoji="0" lang="en-US" sz="3600" b="1" i="0" u="none" strike="noStrike" kern="1200" cap="none" spc="0" normalizeH="0" baseline="0" noProof="0" dirty="0">
                <a:ln>
                  <a:noFill/>
                </a:ln>
                <a:solidFill>
                  <a:srgbClr val="F1BE48"/>
                </a:solidFill>
                <a:effectLst/>
                <a:uLnTx/>
                <a:uFillTx/>
                <a:latin typeface="Lato" panose="020F0502020204030203" pitchFamily="34" charset="0"/>
                <a:ea typeface="+mn-ea"/>
                <a:cs typeface="+mn-cs"/>
              </a:rPr>
              <a:t>ROUNDTABLES</a:t>
            </a:r>
            <a:endParaRPr kumimoji="0" lang="en-US" sz="3600" b="1" i="0" u="none" strike="noStrike" kern="1200" cap="none" spc="0" normalizeH="0" baseline="0" noProof="0" dirty="0">
              <a:ln>
                <a:noFill/>
              </a:ln>
              <a:solidFill>
                <a:srgbClr val="00558C"/>
              </a:solidFill>
              <a:effectLst/>
              <a:uLnTx/>
              <a:uFillTx/>
              <a:latin typeface="Lato" panose="020F0502020204030203" pitchFamily="34" charset="0"/>
              <a:ea typeface="+mn-ea"/>
              <a:cs typeface="+mn-cs"/>
            </a:endParaRPr>
          </a:p>
          <a:p>
            <a:pPr lvl="0">
              <a:defRPr/>
            </a:pPr>
            <a:r>
              <a:rPr lang="en-US" dirty="0"/>
              <a:t>Mark your calendars to set aside 60 minutes to log in, learn from a leadership coach and discuss </a:t>
            </a:r>
            <a:r>
              <a:rPr lang="en-US" b="1" dirty="0"/>
              <a:t>what matters right now</a:t>
            </a:r>
            <a:r>
              <a:rPr lang="en-US" dirty="0"/>
              <a:t> with education and community leaders across the country.</a:t>
            </a:r>
            <a:endParaRPr kumimoji="0" lang="en-US" sz="1600" b="0" i="0" u="none" strike="noStrike" kern="1200" cap="none" spc="0" normalizeH="0" baseline="0" noProof="0" dirty="0">
              <a:ln>
                <a:noFill/>
              </a:ln>
              <a:solidFill>
                <a:srgbClr val="191919"/>
              </a:solidFill>
              <a:effectLst/>
              <a:uLnTx/>
              <a:uFillTx/>
              <a:latin typeface="Lato" panose="020F0502020204030203" pitchFamily="34" charset="0"/>
              <a:ea typeface="+mn-ea"/>
              <a:cs typeface="+mn-cs"/>
            </a:endParaRPr>
          </a:p>
        </p:txBody>
      </p:sp>
      <p:sp>
        <p:nvSpPr>
          <p:cNvPr id="7" name="TextBox 6">
            <a:extLst>
              <a:ext uri="{FF2B5EF4-FFF2-40B4-BE49-F238E27FC236}">
                <a16:creationId xmlns:a16="http://schemas.microsoft.com/office/drawing/2014/main" id="{51CA17CB-165B-4451-A60B-B1ED30321A77}"/>
              </a:ext>
            </a:extLst>
          </p:cNvPr>
          <p:cNvSpPr txBox="1"/>
          <p:nvPr/>
        </p:nvSpPr>
        <p:spPr>
          <a:xfrm>
            <a:off x="450561" y="5152942"/>
            <a:ext cx="5315229" cy="615553"/>
          </a:xfrm>
          <a:prstGeom prst="rect">
            <a:avLst/>
          </a:prstGeom>
          <a:noFill/>
        </p:spPr>
        <p:txBody>
          <a:bodyPr wrap="square" rtlCol="0">
            <a:spAutoFit/>
          </a:bodyPr>
          <a:lstStyle/>
          <a:p>
            <a:pPr lvl="0"/>
            <a:r>
              <a:rPr kumimoji="0" lang="en-US" b="1" i="0" u="none" strike="noStrike" kern="1200" cap="none" spc="0" normalizeH="0" baseline="0" noProof="0" dirty="0">
                <a:ln>
                  <a:noFill/>
                </a:ln>
                <a:solidFill>
                  <a:srgbClr val="00558C"/>
                </a:solidFill>
                <a:effectLst/>
                <a:uLnTx/>
                <a:uFillTx/>
                <a:latin typeface="Lato" panose="020F0502020204030203" pitchFamily="34" charset="0"/>
                <a:ea typeface="+mn-ea"/>
                <a:cs typeface="+mn-cs"/>
              </a:rPr>
              <a:t>REGISTER: </a:t>
            </a:r>
            <a:br>
              <a:rPr kumimoji="0" lang="en-US" sz="2000" b="1" i="0" u="none" strike="noStrike" kern="1200" cap="none" spc="0" normalizeH="0" baseline="0" noProof="0" dirty="0">
                <a:ln>
                  <a:noFill/>
                </a:ln>
                <a:solidFill>
                  <a:srgbClr val="00558C"/>
                </a:solidFill>
                <a:effectLst/>
                <a:uLnTx/>
                <a:uFillTx/>
                <a:latin typeface="Lato" panose="020F0502020204030203" pitchFamily="34" charset="0"/>
                <a:ea typeface="+mn-ea"/>
                <a:cs typeface="+mn-cs"/>
              </a:rPr>
            </a:br>
            <a:r>
              <a:rPr lang="en-US" sz="1600" dirty="0">
                <a:solidFill>
                  <a:prstClr val="black"/>
                </a:solidFill>
                <a:latin typeface="Lato" panose="020F0502020204030203" pitchFamily="34" charset="0"/>
              </a:rPr>
              <a:t>studereducation.com/events</a:t>
            </a:r>
            <a:endParaRPr kumimoji="0" lang="en-US" sz="16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p:txBody>
      </p:sp>
      <p:cxnSp>
        <p:nvCxnSpPr>
          <p:cNvPr id="9" name="Straight Connector 8">
            <a:extLst>
              <a:ext uri="{FF2B5EF4-FFF2-40B4-BE49-F238E27FC236}">
                <a16:creationId xmlns:a16="http://schemas.microsoft.com/office/drawing/2014/main" id="{7A02B3E7-5E78-4658-B34C-3D6C4D76386A}"/>
              </a:ext>
            </a:extLst>
          </p:cNvPr>
          <p:cNvCxnSpPr>
            <a:cxnSpLocks/>
          </p:cNvCxnSpPr>
          <p:nvPr/>
        </p:nvCxnSpPr>
        <p:spPr>
          <a:xfrm>
            <a:off x="462338" y="4990889"/>
            <a:ext cx="1342766" cy="0"/>
          </a:xfrm>
          <a:prstGeom prst="line">
            <a:avLst/>
          </a:prstGeom>
          <a:ln w="127000">
            <a:solidFill>
              <a:srgbClr val="F1BE48"/>
            </a:solidFill>
          </a:ln>
        </p:spPr>
        <p:style>
          <a:lnRef idx="1">
            <a:schemeClr val="accent4"/>
          </a:lnRef>
          <a:fillRef idx="0">
            <a:schemeClr val="accent4"/>
          </a:fillRef>
          <a:effectRef idx="0">
            <a:schemeClr val="accent4"/>
          </a:effectRef>
          <a:fontRef idx="minor">
            <a:schemeClr val="tx1"/>
          </a:fontRef>
        </p:style>
      </p:cxnSp>
      <p:sp>
        <p:nvSpPr>
          <p:cNvPr id="12" name="Rectangle 11">
            <a:extLst>
              <a:ext uri="{FF2B5EF4-FFF2-40B4-BE49-F238E27FC236}">
                <a16:creationId xmlns:a16="http://schemas.microsoft.com/office/drawing/2014/main" id="{BEB37AD8-8519-4546-8C73-C5399665210C}"/>
              </a:ext>
            </a:extLst>
          </p:cNvPr>
          <p:cNvSpPr/>
          <p:nvPr/>
        </p:nvSpPr>
        <p:spPr>
          <a:xfrm>
            <a:off x="6096000" y="1767006"/>
            <a:ext cx="5342721" cy="3216265"/>
          </a:xfrm>
          <a:prstGeom prst="rect">
            <a:avLst/>
          </a:prstGeom>
        </p:spPr>
        <p:txBody>
          <a:bodyPr wrap="square" anchor="t">
            <a:spAutoFit/>
          </a:bodyPr>
          <a:lstStyle/>
          <a:p>
            <a:pPr lvl="0">
              <a:spcAft>
                <a:spcPts val="600"/>
              </a:spcAft>
              <a:defRPr/>
            </a:pPr>
            <a:r>
              <a:rPr lang="en-US" sz="1500" b="1" dirty="0">
                <a:solidFill>
                  <a:srgbClr val="00558C"/>
                </a:solidFill>
                <a:latin typeface="Lato"/>
                <a:ea typeface="Lato"/>
                <a:cs typeface="Lato"/>
              </a:rPr>
              <a:t>Tuesday, December 15 | 2 p.m. CT</a:t>
            </a:r>
          </a:p>
          <a:p>
            <a:pPr lvl="0">
              <a:defRPr/>
            </a:pPr>
            <a:r>
              <a:rPr lang="en-US" sz="1500" b="1" dirty="0">
                <a:solidFill>
                  <a:prstClr val="black"/>
                </a:solidFill>
                <a:latin typeface="Lato" panose="020F0502020204030203" pitchFamily="34" charset="0"/>
              </a:rPr>
              <a:t>Vulnerability and Leadership</a:t>
            </a:r>
          </a:p>
          <a:p>
            <a:pPr lvl="0">
              <a:defRPr/>
            </a:pPr>
            <a:r>
              <a:rPr lang="en-US" sz="1500" i="1" dirty="0">
                <a:solidFill>
                  <a:prstClr val="black"/>
                </a:solidFill>
                <a:latin typeface="Lato" panose="020F0502020204030203" pitchFamily="34" charset="0"/>
              </a:rPr>
              <a:t>with Leader Coach Janet Pilcher</a:t>
            </a:r>
          </a:p>
          <a:p>
            <a:pPr lvl="0">
              <a:defRPr/>
            </a:pPr>
            <a:endParaRPr lang="en-US" sz="1500" i="1" dirty="0">
              <a:solidFill>
                <a:prstClr val="black"/>
              </a:solidFill>
              <a:latin typeface="Lato" panose="020F0502020204030203" pitchFamily="34" charset="0"/>
            </a:endParaRPr>
          </a:p>
          <a:p>
            <a:pPr fontAlgn="base"/>
            <a:r>
              <a:rPr lang="en-US" dirty="0"/>
              <a:t>Vulnerable leaders create ways to let others in their heads and hearts, especially in difficult situations. People want leaders to have the courage to say when something is not working. What do vulnerable leaders do when having to share bad news?</a:t>
            </a:r>
          </a:p>
          <a:p>
            <a:br>
              <a:rPr lang="en-US" sz="1600" dirty="0"/>
            </a:br>
            <a:endParaRPr lang="en-US" sz="1500" i="1" dirty="0">
              <a:solidFill>
                <a:srgbClr val="191919"/>
              </a:solidFill>
              <a:latin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1" u="none" strike="noStrike" kern="1200" cap="none" spc="0" normalizeH="0" baseline="0" noProof="0" dirty="0">
              <a:ln>
                <a:noFill/>
              </a:ln>
              <a:solidFill>
                <a:srgbClr val="191919"/>
              </a:solidFill>
              <a:effectLst/>
              <a:uLnTx/>
              <a:uFillTx/>
              <a:latin typeface="Lato" panose="020F0502020204030203" pitchFamily="34" charset="0"/>
              <a:ea typeface="+mn-ea"/>
              <a:cs typeface="+mn-cs"/>
            </a:endParaRPr>
          </a:p>
        </p:txBody>
      </p:sp>
    </p:spTree>
    <p:extLst>
      <p:ext uri="{BB962C8B-B14F-4D97-AF65-F5344CB8AC3E}">
        <p14:creationId xmlns:p14="http://schemas.microsoft.com/office/powerpoint/2010/main" val="392817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E3F39B4-5E13-4239-811E-DC5075029198}"/>
              </a:ext>
            </a:extLst>
          </p:cNvPr>
          <p:cNvSpPr txBox="1"/>
          <p:nvPr/>
        </p:nvSpPr>
        <p:spPr>
          <a:xfrm>
            <a:off x="4126751" y="4583415"/>
            <a:ext cx="627688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srgbClr val="71C5E8"/>
                </a:solidFill>
                <a:effectLst/>
                <a:uLnTx/>
                <a:uFillTx/>
                <a:latin typeface="Lato" panose="020F0502020204030203" pitchFamily="34" charset="0"/>
                <a:ea typeface="+mn-ea"/>
                <a:cs typeface="+mn-cs"/>
              </a:rPr>
              <a:t>Connect with BEKA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rebekah.padilla@studereducation.com</a:t>
            </a:r>
            <a:endParaRPr kumimoji="0" lang="en-US" sz="2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61936103-48F1-4AFB-967F-2DB91F489407}"/>
              </a:ext>
            </a:extLst>
          </p:cNvPr>
          <p:cNvSpPr>
            <a:spLocks noGrp="1"/>
          </p:cNvSpPr>
          <p:nvPr>
            <p:ph type="title"/>
          </p:nvPr>
        </p:nvSpPr>
        <p:spPr>
          <a:xfrm>
            <a:off x="4126751" y="2398428"/>
            <a:ext cx="7337539" cy="2627248"/>
          </a:xfrm>
        </p:spPr>
        <p:txBody>
          <a:bodyPr>
            <a:normAutofit/>
          </a:bodyPr>
          <a:lstStyle/>
          <a:p>
            <a:r>
              <a:rPr lang="en-US" dirty="0">
                <a:solidFill>
                  <a:srgbClr val="71C5E8"/>
                </a:solidFill>
              </a:rPr>
              <a:t>BEKA PADILLA</a:t>
            </a:r>
            <a:br>
              <a:rPr lang="en-US" sz="2200" dirty="0"/>
            </a:br>
            <a:br>
              <a:rPr lang="en-US" sz="2200" dirty="0"/>
            </a:br>
            <a:r>
              <a:rPr lang="en-US" sz="2200" cap="none" dirty="0"/>
              <a:t>Content and Resource Support</a:t>
            </a:r>
            <a:br>
              <a:rPr lang="en-US" sz="2200" cap="none" dirty="0"/>
            </a:br>
            <a:r>
              <a:rPr lang="en-US" sz="2200" b="0" i="1" cap="none" dirty="0"/>
              <a:t>Studer Education</a:t>
            </a:r>
            <a:endParaRPr lang="en-US" b="0" i="1" dirty="0"/>
          </a:p>
        </p:txBody>
      </p:sp>
      <p:pic>
        <p:nvPicPr>
          <p:cNvPr id="8" name="Picture 7">
            <a:extLst>
              <a:ext uri="{FF2B5EF4-FFF2-40B4-BE49-F238E27FC236}">
                <a16:creationId xmlns:a16="http://schemas.microsoft.com/office/drawing/2014/main" id="{2B6A560D-22EE-4BCD-92BD-E183D098F2D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2177592"/>
            <a:ext cx="3656569" cy="4680408"/>
          </a:xfrm>
          <a:prstGeom prst="rect">
            <a:avLst/>
          </a:prstGeom>
        </p:spPr>
      </p:pic>
      <p:cxnSp>
        <p:nvCxnSpPr>
          <p:cNvPr id="11" name="Straight Connector 10">
            <a:extLst>
              <a:ext uri="{FF2B5EF4-FFF2-40B4-BE49-F238E27FC236}">
                <a16:creationId xmlns:a16="http://schemas.microsoft.com/office/drawing/2014/main" id="{0234BA46-B292-4799-8D3C-45CBA0AA6D26}"/>
              </a:ext>
            </a:extLst>
          </p:cNvPr>
          <p:cNvCxnSpPr>
            <a:cxnSpLocks/>
          </p:cNvCxnSpPr>
          <p:nvPr/>
        </p:nvCxnSpPr>
        <p:spPr>
          <a:xfrm>
            <a:off x="11769494" y="0"/>
            <a:ext cx="0" cy="600075"/>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F3B7BB8-FCE6-4DD8-AE7C-8ED21D265260}"/>
              </a:ext>
            </a:extLst>
          </p:cNvPr>
          <p:cNvCxnSpPr>
            <a:cxnSpLocks/>
          </p:cNvCxnSpPr>
          <p:nvPr/>
        </p:nvCxnSpPr>
        <p:spPr>
          <a:xfrm>
            <a:off x="11769494" y="6487064"/>
            <a:ext cx="0" cy="370936"/>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Picture 8">
            <a:hlinkClick r:id="rId4"/>
            <a:extLst>
              <a:ext uri="{FF2B5EF4-FFF2-40B4-BE49-F238E27FC236}">
                <a16:creationId xmlns:a16="http://schemas.microsoft.com/office/drawing/2014/main" id="{82176151-48D1-4CF4-8C7A-7C105432B8AE}"/>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rot="16200000">
            <a:off x="10441916" y="4791213"/>
            <a:ext cx="2614312" cy="353848"/>
          </a:xfrm>
          <a:prstGeom prst="rect">
            <a:avLst/>
          </a:prstGeom>
        </p:spPr>
      </p:pic>
      <p:pic>
        <p:nvPicPr>
          <p:cNvPr id="10" name="Picture 9" descr="A picture containing drawing&#10;&#10;Description automatically generated">
            <a:hlinkClick r:id="rId6"/>
            <a:extLst>
              <a:ext uri="{FF2B5EF4-FFF2-40B4-BE49-F238E27FC236}">
                <a16:creationId xmlns:a16="http://schemas.microsoft.com/office/drawing/2014/main" id="{041956B3-CBC9-4415-A3B6-8EA98AC27E4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16200000">
            <a:off x="10746476" y="1804800"/>
            <a:ext cx="1999839" cy="417513"/>
          </a:xfrm>
          <a:prstGeom prst="rect">
            <a:avLst/>
          </a:prstGeom>
        </p:spPr>
      </p:pic>
    </p:spTree>
    <p:extLst>
      <p:ext uri="{BB962C8B-B14F-4D97-AF65-F5344CB8AC3E}">
        <p14:creationId xmlns:p14="http://schemas.microsoft.com/office/powerpoint/2010/main" val="3006402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502F8-A511-41AC-B05C-ACB8D86C482F}"/>
              </a:ext>
            </a:extLst>
          </p:cNvPr>
          <p:cNvSpPr>
            <a:spLocks noGrp="1"/>
          </p:cNvSpPr>
          <p:nvPr>
            <p:ph type="title"/>
          </p:nvPr>
        </p:nvSpPr>
        <p:spPr>
          <a:xfrm>
            <a:off x="481013" y="3752849"/>
            <a:ext cx="3290887" cy="2452687"/>
          </a:xfrm>
        </p:spPr>
        <p:txBody>
          <a:bodyPr vert="horz" lIns="91440" tIns="45720" rIns="91440" bIns="45720" rtlCol="0" anchor="ctr">
            <a:normAutofit/>
          </a:bodyPr>
          <a:lstStyle/>
          <a:p>
            <a:r>
              <a:rPr lang="en-US" sz="3600" b="0" dirty="0">
                <a:solidFill>
                  <a:srgbClr val="00558C"/>
                </a:solidFill>
                <a:latin typeface="+mj-lt"/>
                <a:cs typeface="+mj-cs"/>
              </a:rPr>
              <a:t>Connect To Purpose is:</a:t>
            </a:r>
          </a:p>
        </p:txBody>
      </p:sp>
      <p:pic>
        <p:nvPicPr>
          <p:cNvPr id="1026" name="Picture 2" descr="John Dewey &amp; John Locke : Pedagogical Views | Daeng Juventini">
            <a:extLst>
              <a:ext uri="{FF2B5EF4-FFF2-40B4-BE49-F238E27FC236}">
                <a16:creationId xmlns:a16="http://schemas.microsoft.com/office/drawing/2014/main" id="{0FE1C8E4-3840-4554-88F9-824B8E7C32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058" b="29836"/>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E18734E0-B388-49D2-9F07-B76B3297FEDF}"/>
              </a:ext>
            </a:extLst>
          </p:cNvPr>
          <p:cNvSpPr>
            <a:spLocks noGrp="1"/>
          </p:cNvSpPr>
          <p:nvPr>
            <p:ph type="body" sz="half" idx="2"/>
          </p:nvPr>
        </p:nvSpPr>
        <p:spPr>
          <a:xfrm>
            <a:off x="4223982" y="3752850"/>
            <a:ext cx="7485413" cy="2452687"/>
          </a:xfrm>
        </p:spPr>
        <p:txBody>
          <a:bodyPr vert="horz" lIns="91440" tIns="45720" rIns="91440" bIns="45720" rtlCol="0" anchor="ctr">
            <a:normAutofit/>
          </a:bodyPr>
          <a:lstStyle/>
          <a:p>
            <a:r>
              <a:rPr lang="en-US" sz="2400" b="1" dirty="0">
                <a:latin typeface="+mn-lt"/>
                <a:ea typeface="+mn-ea"/>
                <a:cs typeface="+mn-cs"/>
              </a:rPr>
              <a:t>An intentional	</a:t>
            </a:r>
          </a:p>
          <a:p>
            <a:r>
              <a:rPr lang="en-US" sz="2400" b="1" dirty="0">
                <a:latin typeface="+mn-lt"/>
                <a:ea typeface="+mn-ea"/>
                <a:cs typeface="+mn-cs"/>
              </a:rPr>
              <a:t>	story or reflection</a:t>
            </a:r>
          </a:p>
          <a:p>
            <a:r>
              <a:rPr lang="en-US" sz="2400" b="1" dirty="0">
                <a:latin typeface="+mn-lt"/>
                <a:ea typeface="+mn-ea"/>
                <a:cs typeface="+mn-cs"/>
              </a:rPr>
              <a:t>		that reminds people</a:t>
            </a:r>
          </a:p>
          <a:p>
            <a:r>
              <a:rPr lang="en-US" sz="2400" b="1" dirty="0">
                <a:latin typeface="+mn-lt"/>
                <a:ea typeface="+mn-ea"/>
                <a:cs typeface="+mn-cs"/>
              </a:rPr>
              <a:t>			of their collective purpose</a:t>
            </a:r>
          </a:p>
        </p:txBody>
      </p:sp>
    </p:spTree>
    <p:extLst>
      <p:ext uri="{BB962C8B-B14F-4D97-AF65-F5344CB8AC3E}">
        <p14:creationId xmlns:p14="http://schemas.microsoft.com/office/powerpoint/2010/main" val="1371727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C06FE-91ED-44E8-9B26-4D14CC9E69F0}"/>
              </a:ext>
            </a:extLst>
          </p:cNvPr>
          <p:cNvSpPr>
            <a:spLocks noGrp="1"/>
          </p:cNvSpPr>
          <p:nvPr>
            <p:ph type="title"/>
          </p:nvPr>
        </p:nvSpPr>
        <p:spPr/>
        <p:txBody>
          <a:bodyPr/>
          <a:lstStyle/>
          <a:p>
            <a:r>
              <a:rPr lang="en-US" dirty="0"/>
              <a:t>Poll	</a:t>
            </a:r>
          </a:p>
        </p:txBody>
      </p:sp>
      <p:sp>
        <p:nvSpPr>
          <p:cNvPr id="3" name="Content Placeholder 2">
            <a:extLst>
              <a:ext uri="{FF2B5EF4-FFF2-40B4-BE49-F238E27FC236}">
                <a16:creationId xmlns:a16="http://schemas.microsoft.com/office/drawing/2014/main" id="{F0ADB7DE-5D22-46F1-8112-492F87EC8EC4}"/>
              </a:ext>
            </a:extLst>
          </p:cNvPr>
          <p:cNvSpPr>
            <a:spLocks noGrp="1"/>
          </p:cNvSpPr>
          <p:nvPr>
            <p:ph idx="1"/>
          </p:nvPr>
        </p:nvSpPr>
        <p:spPr/>
        <p:txBody>
          <a:bodyPr/>
          <a:lstStyle/>
          <a:p>
            <a:r>
              <a:rPr lang="en-US" dirty="0"/>
              <a:t>How consistently do you begin activities with a Connect to Purpose?</a:t>
            </a:r>
          </a:p>
          <a:p>
            <a:pPr lvl="1"/>
            <a:r>
              <a:rPr lang="en-US" dirty="0"/>
              <a:t>0-25%</a:t>
            </a:r>
          </a:p>
          <a:p>
            <a:pPr lvl="1"/>
            <a:r>
              <a:rPr lang="en-US" dirty="0"/>
              <a:t>25-50%</a:t>
            </a:r>
          </a:p>
          <a:p>
            <a:pPr lvl="1"/>
            <a:r>
              <a:rPr lang="en-US" dirty="0"/>
              <a:t>50-75%</a:t>
            </a:r>
          </a:p>
          <a:p>
            <a:pPr lvl="1"/>
            <a:r>
              <a:rPr lang="en-US" dirty="0"/>
              <a:t>75-100%</a:t>
            </a:r>
          </a:p>
        </p:txBody>
      </p:sp>
    </p:spTree>
    <p:extLst>
      <p:ext uri="{BB962C8B-B14F-4D97-AF65-F5344CB8AC3E}">
        <p14:creationId xmlns:p14="http://schemas.microsoft.com/office/powerpoint/2010/main" val="2447932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3D4FFCA-6DDF-4607-9E13-16C4F9782474}"/>
              </a:ext>
            </a:extLst>
          </p:cNvPr>
          <p:cNvPicPr>
            <a:picLocks noGrp="1" noChangeAspect="1"/>
          </p:cNvPicPr>
          <p:nvPr>
            <p:ph idx="1"/>
          </p:nvPr>
        </p:nvPicPr>
        <p:blipFill>
          <a:blip r:embed="rId2"/>
          <a:stretch>
            <a:fillRect/>
          </a:stretch>
        </p:blipFill>
        <p:spPr>
          <a:xfrm>
            <a:off x="2682240" y="267890"/>
            <a:ext cx="6261101" cy="6151532"/>
          </a:xfrm>
          <a:prstGeom prst="rect">
            <a:avLst/>
          </a:prstGeom>
        </p:spPr>
      </p:pic>
    </p:spTree>
    <p:extLst>
      <p:ext uri="{BB962C8B-B14F-4D97-AF65-F5344CB8AC3E}">
        <p14:creationId xmlns:p14="http://schemas.microsoft.com/office/powerpoint/2010/main" val="4259007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87107" y="1498187"/>
            <a:ext cx="7817785" cy="4300537"/>
          </a:xfrm>
          <a:prstGeom prst="rect">
            <a:avLst/>
          </a:prstGeom>
          <a:noFill/>
        </p:spPr>
        <p:txBody>
          <a:bodyPr wrap="square" rtlCol="0">
            <a:noAutofit/>
          </a:bodyPr>
          <a:lstStyle/>
          <a:p>
            <a:pPr algn="ctr"/>
            <a:r>
              <a:rPr lang="en-US" sz="4000" i="1" dirty="0">
                <a:solidFill>
                  <a:schemeClr val="bg1"/>
                </a:solidFill>
                <a:latin typeface="Calibri" panose="020F0502020204030204" pitchFamily="34" charset="0"/>
              </a:rPr>
              <a:t>“Leadership is both an art and a science. Therefore, as we seek to hardwire excellence and create high-performance cultures, we need to be able to connect to people on two levels: heart and mind.”</a:t>
            </a:r>
          </a:p>
          <a:p>
            <a:pPr algn="ctr"/>
            <a:endParaRPr lang="en-US" sz="4000" i="1" dirty="0">
              <a:solidFill>
                <a:schemeClr val="bg1"/>
              </a:solidFill>
              <a:latin typeface="Calibri" panose="020F0502020204030204" pitchFamily="34" charset="0"/>
            </a:endParaRPr>
          </a:p>
          <a:p>
            <a:pPr algn="ctr"/>
            <a:r>
              <a:rPr lang="en-US" sz="4000" dirty="0">
                <a:solidFill>
                  <a:schemeClr val="bg1"/>
                </a:solidFill>
                <a:latin typeface="Calibri" panose="020F0502020204030204" pitchFamily="34" charset="0"/>
              </a:rPr>
              <a:t>— Quint Studer</a:t>
            </a:r>
          </a:p>
        </p:txBody>
      </p:sp>
    </p:spTree>
    <p:extLst>
      <p:ext uri="{BB962C8B-B14F-4D97-AF65-F5344CB8AC3E}">
        <p14:creationId xmlns:p14="http://schemas.microsoft.com/office/powerpoint/2010/main" val="30549110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age.slidesharecdn.com/c-nelsoncertsbehavioral-ee-programsfeb-2013-130228114725-phpapp02/95/using-behavior-change-principles-to-increase-the-performance-of-traditional-residential-energy-efficiency-programs-12-638.jpg?cb=13620520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6464" y="71751"/>
            <a:ext cx="8237929" cy="6184903"/>
          </a:xfrm>
          <a:prstGeom prst="rect">
            <a:avLst/>
          </a:prstGeom>
          <a:noFill/>
          <a:extLst>
            <a:ext uri="{909E8E84-426E-40DD-AFC4-6F175D3DCCD1}">
              <a14:hiddenFill xmlns:a14="http://schemas.microsoft.com/office/drawing/2010/main">
                <a:solidFill>
                  <a:srgbClr val="FFFFFF"/>
                </a:solidFill>
              </a14:hiddenFill>
            </a:ext>
          </a:extLst>
        </p:spPr>
      </p:pic>
      <p:sp>
        <p:nvSpPr>
          <p:cNvPr id="4" name="Line Callout 1 (Accent Bar) 3"/>
          <p:cNvSpPr/>
          <p:nvPr/>
        </p:nvSpPr>
        <p:spPr>
          <a:xfrm>
            <a:off x="8805749" y="1341861"/>
            <a:ext cx="1717288" cy="858644"/>
          </a:xfrm>
          <a:prstGeom prst="accentCallout1">
            <a:avLst>
              <a:gd name="adj1" fmla="val 18750"/>
              <a:gd name="adj2" fmla="val -8333"/>
              <a:gd name="adj3" fmla="val 25228"/>
              <a:gd name="adj4" fmla="val -54992"/>
            </a:avLst>
          </a:prstGeom>
          <a:solidFill>
            <a:srgbClr val="00558C"/>
          </a:solidFill>
          <a:ln>
            <a:solidFill>
              <a:srgbClr val="322E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Direct the Rider</a:t>
            </a:r>
          </a:p>
        </p:txBody>
      </p:sp>
      <p:sp>
        <p:nvSpPr>
          <p:cNvPr id="6" name="Line Callout 1 (Accent Bar) 5"/>
          <p:cNvSpPr/>
          <p:nvPr/>
        </p:nvSpPr>
        <p:spPr>
          <a:xfrm>
            <a:off x="9525213" y="3164203"/>
            <a:ext cx="1717288" cy="858644"/>
          </a:xfrm>
          <a:prstGeom prst="accentCallout1">
            <a:avLst>
              <a:gd name="adj1" fmla="val 30802"/>
              <a:gd name="adj2" fmla="val -6220"/>
              <a:gd name="adj3" fmla="val -11449"/>
              <a:gd name="adj4" fmla="val -148091"/>
            </a:avLst>
          </a:prstGeom>
          <a:solidFill>
            <a:srgbClr val="00558C"/>
          </a:solidFill>
          <a:ln>
            <a:solidFill>
              <a:srgbClr val="322E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Motivate the Elephant</a:t>
            </a:r>
          </a:p>
        </p:txBody>
      </p:sp>
      <p:sp>
        <p:nvSpPr>
          <p:cNvPr id="7" name="Line Callout 1 (Accent Bar) 6"/>
          <p:cNvSpPr/>
          <p:nvPr/>
        </p:nvSpPr>
        <p:spPr>
          <a:xfrm>
            <a:off x="8666569" y="4657495"/>
            <a:ext cx="1717288" cy="858644"/>
          </a:xfrm>
          <a:prstGeom prst="accentCallout1">
            <a:avLst>
              <a:gd name="adj1" fmla="val 18750"/>
              <a:gd name="adj2" fmla="val -8333"/>
              <a:gd name="adj3" fmla="val -8089"/>
              <a:gd name="adj4" fmla="val -40896"/>
            </a:avLst>
          </a:prstGeom>
          <a:solidFill>
            <a:srgbClr val="00558C"/>
          </a:solidFill>
          <a:ln>
            <a:solidFill>
              <a:srgbClr val="322E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Shape the Path</a:t>
            </a:r>
          </a:p>
        </p:txBody>
      </p:sp>
    </p:spTree>
    <p:extLst>
      <p:ext uri="{BB962C8B-B14F-4D97-AF65-F5344CB8AC3E}">
        <p14:creationId xmlns:p14="http://schemas.microsoft.com/office/powerpoint/2010/main" val="559869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592"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B45257-9BC9-4EE8-9EBC-44D1858238E9}"/>
              </a:ext>
            </a:extLst>
          </p:cNvPr>
          <p:cNvSpPr>
            <a:spLocks noGrp="1"/>
          </p:cNvSpPr>
          <p:nvPr>
            <p:ph type="title"/>
          </p:nvPr>
        </p:nvSpPr>
        <p:spPr>
          <a:xfrm>
            <a:off x="841248" y="585373"/>
            <a:ext cx="10515600" cy="1325563"/>
          </a:xfrm>
        </p:spPr>
        <p:txBody>
          <a:bodyPr>
            <a:normAutofit/>
          </a:bodyPr>
          <a:lstStyle/>
          <a:p>
            <a:r>
              <a:rPr lang="en-US" sz="4600" dirty="0">
                <a:solidFill>
                  <a:schemeClr val="bg1"/>
                </a:solidFill>
              </a:rPr>
              <a:t>A Great Connect to Purpose</a:t>
            </a:r>
          </a:p>
        </p:txBody>
      </p:sp>
      <p:pic>
        <p:nvPicPr>
          <p:cNvPr id="3074" name="Picture 2" descr="Where Emotions Are Felt In the Body, According to Research">
            <a:extLst>
              <a:ext uri="{FF2B5EF4-FFF2-40B4-BE49-F238E27FC236}">
                <a16:creationId xmlns:a16="http://schemas.microsoft.com/office/drawing/2014/main" id="{F67AC4C6-5A59-49E2-AD8D-719BBF37D7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195" r="10069" b="1"/>
          <a:stretch/>
        </p:blipFill>
        <p:spPr bwMode="auto">
          <a:xfrm>
            <a:off x="841248" y="2516777"/>
            <a:ext cx="5015484" cy="366018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C7A59CA-C350-44AB-92F9-BC1C70E84A77}"/>
              </a:ext>
            </a:extLst>
          </p:cNvPr>
          <p:cNvSpPr>
            <a:spLocks noGrp="1"/>
          </p:cNvSpPr>
          <p:nvPr>
            <p:ph idx="1"/>
          </p:nvPr>
        </p:nvSpPr>
        <p:spPr>
          <a:xfrm>
            <a:off x="6338316" y="2516777"/>
            <a:ext cx="5015484" cy="3660185"/>
          </a:xfrm>
        </p:spPr>
        <p:txBody>
          <a:bodyPr anchor="ctr">
            <a:normAutofit lnSpcReduction="10000"/>
          </a:bodyPr>
          <a:lstStyle/>
          <a:p>
            <a:r>
              <a:rPr lang="en-US" sz="1700" dirty="0"/>
              <a:t>Can be visual, verbal, audio, video, or text-based</a:t>
            </a:r>
          </a:p>
          <a:p>
            <a:r>
              <a:rPr lang="en-US" sz="1700" dirty="0"/>
              <a:t>When spoken, communicates with intentional tone, pace, and choice of words </a:t>
            </a:r>
          </a:p>
          <a:p>
            <a:r>
              <a:rPr lang="en-US" sz="1700" dirty="0"/>
              <a:t>Highlights organizational values or communicates about progress toward a goal</a:t>
            </a:r>
          </a:p>
          <a:p>
            <a:r>
              <a:rPr lang="en-US" sz="1700" dirty="0"/>
              <a:t>Reflects your personal journey and individual motivation</a:t>
            </a:r>
          </a:p>
          <a:p>
            <a:r>
              <a:rPr lang="en-US" sz="1700" dirty="0"/>
              <a:t>Tells a compelling story</a:t>
            </a:r>
          </a:p>
          <a:p>
            <a:r>
              <a:rPr lang="en-US" sz="1700" dirty="0"/>
              <a:t>Activates emotions and reflection in the listeners</a:t>
            </a:r>
          </a:p>
          <a:p>
            <a:r>
              <a:rPr lang="en-US" sz="1700" dirty="0"/>
              <a:t>Lays the foundation for meaningful engagement in the activity to follow</a:t>
            </a:r>
          </a:p>
          <a:p>
            <a:endParaRPr lang="en-US" sz="1700" dirty="0"/>
          </a:p>
          <a:p>
            <a:endParaRPr lang="en-US" sz="1700" dirty="0"/>
          </a:p>
        </p:txBody>
      </p:sp>
      <p:sp>
        <p:nvSpPr>
          <p:cNvPr id="4" name="TextBox 3">
            <a:extLst>
              <a:ext uri="{FF2B5EF4-FFF2-40B4-BE49-F238E27FC236}">
                <a16:creationId xmlns:a16="http://schemas.microsoft.com/office/drawing/2014/main" id="{C0F6FAE5-66A3-41CB-9E6A-83AD0E571F96}"/>
              </a:ext>
            </a:extLst>
          </p:cNvPr>
          <p:cNvSpPr txBox="1"/>
          <p:nvPr/>
        </p:nvSpPr>
        <p:spPr>
          <a:xfrm>
            <a:off x="6754368" y="5903295"/>
            <a:ext cx="4183380" cy="369332"/>
          </a:xfrm>
          <a:prstGeom prst="rect">
            <a:avLst/>
          </a:prstGeom>
          <a:noFill/>
        </p:spPr>
        <p:txBody>
          <a:bodyPr wrap="square" rtlCol="0">
            <a:spAutoFit/>
          </a:bodyPr>
          <a:lstStyle/>
          <a:p>
            <a:r>
              <a:rPr lang="en-US" dirty="0">
                <a:solidFill>
                  <a:srgbClr val="00558C"/>
                </a:solidFill>
                <a:hlinkClick r:id="rId4">
                  <a:extLst>
                    <a:ext uri="{A12FA001-AC4F-418D-AE19-62706E023703}">
                      <ahyp:hlinkClr xmlns:ahyp="http://schemas.microsoft.com/office/drawing/2018/hyperlinkcolor" val="tx"/>
                    </a:ext>
                  </a:extLst>
                </a:hlinkClick>
              </a:rPr>
              <a:t>Connect to Purpose</a:t>
            </a:r>
            <a:r>
              <a:rPr lang="en-US" dirty="0"/>
              <a:t>, www.9principles.com</a:t>
            </a:r>
          </a:p>
        </p:txBody>
      </p:sp>
    </p:spTree>
    <p:extLst>
      <p:ext uri="{BB962C8B-B14F-4D97-AF65-F5344CB8AC3E}">
        <p14:creationId xmlns:p14="http://schemas.microsoft.com/office/powerpoint/2010/main" val="2231005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C8DDABF-63CC-428F-AE6D-9D168661D301}"/>
              </a:ext>
            </a:extLst>
          </p:cNvPr>
          <p:cNvSpPr>
            <a:spLocks noGrp="1"/>
          </p:cNvSpPr>
          <p:nvPr>
            <p:ph type="body" sz="half" idx="2"/>
          </p:nvPr>
        </p:nvSpPr>
        <p:spPr>
          <a:xfrm>
            <a:off x="863827" y="362309"/>
            <a:ext cx="4634765" cy="5837513"/>
          </a:xfrm>
        </p:spPr>
        <p:txBody>
          <a:bodyPr>
            <a:normAutofit/>
          </a:bodyPr>
          <a:lstStyle/>
          <a:p>
            <a:pPr algn="r"/>
            <a:r>
              <a:rPr lang="en-US" sz="3600" b="0" i="0" dirty="0">
                <a:effectLst/>
                <a:latin typeface="Gotham Bold"/>
              </a:rPr>
              <a:t>“Story, as it turns out, was crucial to our evolution -- more so than opposable thumbs. Opposable thumbs let us hang on; story told us what to hang on to.”</a:t>
            </a:r>
            <a:br>
              <a:rPr lang="en-US" sz="3600" dirty="0"/>
            </a:br>
            <a:br>
              <a:rPr lang="en-US" sz="3600" dirty="0"/>
            </a:br>
            <a:r>
              <a:rPr lang="en-US" sz="2800" b="0" i="1" dirty="0">
                <a:solidFill>
                  <a:srgbClr val="191919"/>
                </a:solidFill>
                <a:effectLst/>
                <a:latin typeface="Roboto"/>
              </a:rPr>
              <a:t>-LISA CRON, AUTHOR OF </a:t>
            </a:r>
            <a:r>
              <a:rPr lang="en-US" sz="2800" b="0" i="1" u="none" strike="noStrike" dirty="0">
                <a:solidFill>
                  <a:srgbClr val="00558C"/>
                </a:solidFill>
                <a:effectLst/>
                <a:latin typeface="Roboto"/>
                <a:hlinkClick r:id="rId2">
                  <a:extLst>
                    <a:ext uri="{A12FA001-AC4F-418D-AE19-62706E023703}">
                      <ahyp:hlinkClr xmlns:ahyp="http://schemas.microsoft.com/office/drawing/2018/hyperlinkcolor" val="tx"/>
                    </a:ext>
                  </a:extLst>
                </a:hlinkClick>
              </a:rPr>
              <a:t>WIRED FOR STORY</a:t>
            </a:r>
            <a:endParaRPr lang="en-US" sz="2800" dirty="0">
              <a:solidFill>
                <a:srgbClr val="00558C"/>
              </a:solidFill>
            </a:endParaRPr>
          </a:p>
        </p:txBody>
      </p:sp>
      <p:pic>
        <p:nvPicPr>
          <p:cNvPr id="2054" name="Picture 6" descr="family-reading-together - Mommybites">
            <a:extLst>
              <a:ext uri="{FF2B5EF4-FFF2-40B4-BE49-F238E27FC236}">
                <a16:creationId xmlns:a16="http://schemas.microsoft.com/office/drawing/2014/main" id="{9E3E31CD-D08D-44F0-BEB4-6F36738B22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4352" y="2140233"/>
            <a:ext cx="5242560" cy="2730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44932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VariableListDefinition name="AD_HOC" displayName="AD_HOC" id="da11bf21-464e-4f7e-83f7-11b73f24d1d1" isdomainofvalue="False" dataSourceId="e3770a9f-8872-4cad-89e9-669bf0506b1c"/>
</file>

<file path=customXml/item10.xml><?xml version="1.0" encoding="utf-8"?>
<AllExternalAdhocVariableMappings/>
</file>

<file path=customXml/item2.xml><?xml version="1.0" encoding="utf-8"?>
<VariableListDefinition name="System" displayName="System" id="59e6195e-3d68-4a70-a98e-cba4d7df5231" isdomainofvalue="False" dataSourceId="55b7d94e-65ab-4e47-af84-d7408fb720a0"/>
</file>

<file path=customXml/item3.xml><?xml version="1.0" encoding="utf-8"?>
<VariableListDefinition name="Computed" displayName="Computed" id="ca5d84e7-c817-4027-a1a4-3f90fd4f9303" isdomainofvalue="False" dataSourceId="82bfb6b7-9ebd-482f-94c3-fea659d4da51"/>
</file>

<file path=customXml/item4.xml><?xml version="1.0" encoding="utf-8"?>
<ct:contentTypeSchema xmlns:ct="http://schemas.microsoft.com/office/2006/metadata/contentType" xmlns:ma="http://schemas.microsoft.com/office/2006/metadata/properties/metaAttributes" ct:_="" ma:_="" ma:contentTypeName="Document" ma:contentTypeID="0x01010051BC410B9CF9034DBCA34AB77981A384" ma:contentTypeVersion="12" ma:contentTypeDescription="Create a new document." ma:contentTypeScope="" ma:versionID="395aeac18be41ff54fe13b499c735f5d">
  <xsd:schema xmlns:xsd="http://www.w3.org/2001/XMLSchema" xmlns:xs="http://www.w3.org/2001/XMLSchema" xmlns:p="http://schemas.microsoft.com/office/2006/metadata/properties" xmlns:ns2="18798096-63e9-46b7-bef2-77681156ff0e" xmlns:ns3="7eebd31d-169d-4d4f-8e35-8143d02001d4" targetNamespace="http://schemas.microsoft.com/office/2006/metadata/properties" ma:root="true" ma:fieldsID="9c48be9b0688a3cf5a534c218a6380c3" ns2:_="" ns3:_="">
    <xsd:import namespace="18798096-63e9-46b7-bef2-77681156ff0e"/>
    <xsd:import namespace="7eebd31d-169d-4d4f-8e35-8143d02001d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798096-63e9-46b7-bef2-77681156ff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eebd31d-169d-4d4f-8e35-8143d02001d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VariableList UniqueId="59e6195e-3d68-4a70-a98e-cba4d7df5231" Name="System" ContentType="XML" MajorVersion="0" MinorVersion="1" isLocalCopy="False" IsBaseObject="False" DataSourceId="55b7d94e-65ab-4e47-af84-d7408fb720a0" DataSourceMajorVersion="0" DataSourceMinorVersion="1"/>
</file>

<file path=customXml/item6.xml><?xml version="1.0" encoding="utf-8"?>
<p:properties xmlns:p="http://schemas.microsoft.com/office/2006/metadata/properties" xmlns:xsi="http://www.w3.org/2001/XMLSchema-instance" xmlns:pc="http://schemas.microsoft.com/office/infopath/2007/PartnerControls">
  <documentManagement/>
</p:properties>
</file>

<file path=customXml/item7.xml><?xml version="1.0" encoding="utf-8"?>
<VariableList UniqueId="ca5d84e7-c817-4027-a1a4-3f90fd4f9303" Name="Computed" ContentType="XML" MajorVersion="0" MinorVersion="1" isLocalCopy="False" IsBaseObject="False" DataSourceId="82bfb6b7-9ebd-482f-94c3-fea659d4da51" DataSourceMajorVersion="0" DataSourceMinorVersion="1"/>
</file>

<file path=customXml/item8.xml><?xml version="1.0" encoding="utf-8"?>
<?mso-contentType ?>
<FormTemplates xmlns="http://schemas.microsoft.com/sharepoint/v3/contenttype/forms">
  <Display>DocumentLibraryForm</Display>
  <Edit>DocumentLibraryForm</Edit>
  <New>DocumentLibraryForm</New>
</FormTemplates>
</file>

<file path=customXml/item9.xml><?xml version="1.0" encoding="utf-8"?>
<VariableList UniqueId="da11bf21-464e-4f7e-83f7-11b73f24d1d1" Name="AD_HOC" ContentType="XML" MajorVersion="0" MinorVersion="1" isLocalCopy="False" IsBaseObject="False" DataSourceId="e3770a9f-8872-4cad-89e9-669bf0506b1c" DataSourceMajorVersion="0" DataSourceMinorVersion="1"/>
</file>

<file path=customXml/itemProps1.xml><?xml version="1.0" encoding="utf-8"?>
<ds:datastoreItem xmlns:ds="http://schemas.openxmlformats.org/officeDocument/2006/customXml" ds:itemID="{781AB784-961C-4DA7-9084-5B268248632C}">
  <ds:schemaRefs/>
</ds:datastoreItem>
</file>

<file path=customXml/itemProps10.xml><?xml version="1.0" encoding="utf-8"?>
<ds:datastoreItem xmlns:ds="http://schemas.openxmlformats.org/officeDocument/2006/customXml" ds:itemID="{759D7953-ADE8-4D73-82D0-2706CBB18097}">
  <ds:schemaRefs/>
</ds:datastoreItem>
</file>

<file path=customXml/itemProps2.xml><?xml version="1.0" encoding="utf-8"?>
<ds:datastoreItem xmlns:ds="http://schemas.openxmlformats.org/officeDocument/2006/customXml" ds:itemID="{4326AE46-41D5-4A36-AF03-35C423FAC65B}">
  <ds:schemaRefs/>
</ds:datastoreItem>
</file>

<file path=customXml/itemProps3.xml><?xml version="1.0" encoding="utf-8"?>
<ds:datastoreItem xmlns:ds="http://schemas.openxmlformats.org/officeDocument/2006/customXml" ds:itemID="{BB8EE250-8660-42D4-92CD-8C46652B6608}">
  <ds:schemaRefs/>
</ds:datastoreItem>
</file>

<file path=customXml/itemProps4.xml><?xml version="1.0" encoding="utf-8"?>
<ds:datastoreItem xmlns:ds="http://schemas.openxmlformats.org/officeDocument/2006/customXml" ds:itemID="{8068CD7B-DC00-46BA-9961-551EE52973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798096-63e9-46b7-bef2-77681156ff0e"/>
    <ds:schemaRef ds:uri="7eebd31d-169d-4d4f-8e35-8143d02001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ED48170A-1460-4492-AB42-FD66A3659C6A}">
  <ds:schemaRefs/>
</ds:datastoreItem>
</file>

<file path=customXml/itemProps6.xml><?xml version="1.0" encoding="utf-8"?>
<ds:datastoreItem xmlns:ds="http://schemas.openxmlformats.org/officeDocument/2006/customXml" ds:itemID="{A7168B30-3252-4345-9B92-BF44B7F21D03}">
  <ds:schemaRefs>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http://www.w3.org/XML/1998/namespace"/>
    <ds:schemaRef ds:uri="http://purl.org/dc/terms/"/>
    <ds:schemaRef ds:uri="http://schemas.microsoft.com/office/2006/metadata/properties"/>
    <ds:schemaRef ds:uri="24748c7e-3cfc-42ea-8ba9-9888027f94fa"/>
    <ds:schemaRef ds:uri="69c01d5d-c4ab-40ab-8974-6d58069aa38f"/>
    <ds:schemaRef ds:uri="http://purl.org/dc/elements/1.1/"/>
  </ds:schemaRefs>
</ds:datastoreItem>
</file>

<file path=customXml/itemProps7.xml><?xml version="1.0" encoding="utf-8"?>
<ds:datastoreItem xmlns:ds="http://schemas.openxmlformats.org/officeDocument/2006/customXml" ds:itemID="{BADA37A7-3C1A-404F-BD13-4EAAB9A0618D}">
  <ds:schemaRefs/>
</ds:datastoreItem>
</file>

<file path=customXml/itemProps8.xml><?xml version="1.0" encoding="utf-8"?>
<ds:datastoreItem xmlns:ds="http://schemas.openxmlformats.org/officeDocument/2006/customXml" ds:itemID="{D18AB257-2742-4BBD-B2F1-8D34919022FA}">
  <ds:schemaRefs>
    <ds:schemaRef ds:uri="http://schemas.microsoft.com/sharepoint/v3/contenttype/forms"/>
  </ds:schemaRefs>
</ds:datastoreItem>
</file>

<file path=customXml/itemProps9.xml><?xml version="1.0" encoding="utf-8"?>
<ds:datastoreItem xmlns:ds="http://schemas.openxmlformats.org/officeDocument/2006/customXml" ds:itemID="{9FC14634-3F94-43E2-9B88-30D1674E2493}">
  <ds:schemaRefs/>
</ds:datastoreItem>
</file>

<file path=docProps/app.xml><?xml version="1.0" encoding="utf-8"?>
<Properties xmlns="http://schemas.openxmlformats.org/officeDocument/2006/extended-properties" xmlns:vt="http://schemas.openxmlformats.org/officeDocument/2006/docPropsVTypes">
  <TotalTime>50</TotalTime>
  <Words>1021</Words>
  <Application>Microsoft Office PowerPoint</Application>
  <PresentationFormat>Widescreen</PresentationFormat>
  <Paragraphs>101</Paragraphs>
  <Slides>19</Slides>
  <Notes>9</Notes>
  <HiddenSlides>2</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19</vt:i4>
      </vt:variant>
    </vt:vector>
  </HeadingPairs>
  <TitlesOfParts>
    <vt:vector size="29" baseType="lpstr">
      <vt:lpstr>Calibri Light</vt:lpstr>
      <vt:lpstr>Arial</vt:lpstr>
      <vt:lpstr>Open Sans</vt:lpstr>
      <vt:lpstr>Calibri</vt:lpstr>
      <vt:lpstr>Roboto</vt:lpstr>
      <vt:lpstr>Lato</vt:lpstr>
      <vt:lpstr>Franklin Gothic Medium Cond</vt:lpstr>
      <vt:lpstr>Gotham Bold</vt:lpstr>
      <vt:lpstr>Office Theme</vt:lpstr>
      <vt:lpstr>Custom Design</vt:lpstr>
      <vt:lpstr>Leader Roundtable   Connect to Purpose    </vt:lpstr>
      <vt:lpstr>BEKA PADILLA  Content and Resource Support Studer Education</vt:lpstr>
      <vt:lpstr>Connect To Purpose is:</vt:lpstr>
      <vt:lpstr>Poll </vt:lpstr>
      <vt:lpstr>PowerPoint Presentation</vt:lpstr>
      <vt:lpstr>PowerPoint Presentation</vt:lpstr>
      <vt:lpstr>PowerPoint Presentation</vt:lpstr>
      <vt:lpstr>A Great Connect to Purpose</vt:lpstr>
      <vt:lpstr>PowerPoint Presentation</vt:lpstr>
      <vt:lpstr>Storytelling Tips</vt:lpstr>
      <vt:lpstr>Poll </vt:lpstr>
      <vt:lpstr>PowerPoint Presentation</vt:lpstr>
      <vt:lpstr>Connect to Purpose:  Leadership Freak/ Chip Bell</vt:lpstr>
      <vt:lpstr>Reflect</vt:lpstr>
      <vt:lpstr>Our Service to Students, Staff, Parents</vt:lpstr>
      <vt:lpstr>Breakout Leader Discussion</vt:lpstr>
      <vt:lpstr>Discussion summary </vt:lpstr>
      <vt:lpstr>Leaders are more powerful role models when they learn than when they teach.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Leader Roundtable   Connect to Purpose</dc:title>
  <dc:creator>Melissa</dc:creator>
  <cp:lastModifiedBy>Melissa Matarazzo</cp:lastModifiedBy>
  <cp:revision>10</cp:revision>
  <dcterms:created xsi:type="dcterms:W3CDTF">2020-11-24T21:44:18Z</dcterms:created>
  <dcterms:modified xsi:type="dcterms:W3CDTF">2020-11-25T14:57:30Z</dcterms:modified>
</cp:coreProperties>
</file>